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61"/>
  </p:notesMasterIdLst>
  <p:sldIdLst>
    <p:sldId id="256" r:id="rId2"/>
    <p:sldId id="328" r:id="rId3"/>
    <p:sldId id="327" r:id="rId4"/>
    <p:sldId id="330" r:id="rId5"/>
    <p:sldId id="329" r:id="rId6"/>
    <p:sldId id="339" r:id="rId7"/>
    <p:sldId id="331" r:id="rId8"/>
    <p:sldId id="333" r:id="rId9"/>
    <p:sldId id="319" r:id="rId10"/>
    <p:sldId id="320" r:id="rId11"/>
    <p:sldId id="321" r:id="rId12"/>
    <p:sldId id="322" r:id="rId13"/>
    <p:sldId id="323" r:id="rId14"/>
    <p:sldId id="337" r:id="rId15"/>
    <p:sldId id="334" r:id="rId16"/>
    <p:sldId id="342" r:id="rId17"/>
    <p:sldId id="343" r:id="rId18"/>
    <p:sldId id="344" r:id="rId19"/>
    <p:sldId id="345" r:id="rId20"/>
    <p:sldId id="346" r:id="rId21"/>
    <p:sldId id="347" r:id="rId22"/>
    <p:sldId id="348" r:id="rId23"/>
    <p:sldId id="349" r:id="rId24"/>
    <p:sldId id="350" r:id="rId25"/>
    <p:sldId id="306" r:id="rId26"/>
    <p:sldId id="307" r:id="rId27"/>
    <p:sldId id="332" r:id="rId28"/>
    <p:sldId id="303" r:id="rId29"/>
    <p:sldId id="340" r:id="rId30"/>
    <p:sldId id="304" r:id="rId31"/>
    <p:sldId id="312" r:id="rId32"/>
    <p:sldId id="308" r:id="rId33"/>
    <p:sldId id="338" r:id="rId34"/>
    <p:sldId id="309" r:id="rId35"/>
    <p:sldId id="310" r:id="rId36"/>
    <p:sldId id="311" r:id="rId37"/>
    <p:sldId id="313" r:id="rId38"/>
    <p:sldId id="314" r:id="rId39"/>
    <p:sldId id="315" r:id="rId40"/>
    <p:sldId id="316" r:id="rId41"/>
    <p:sldId id="336" r:id="rId42"/>
    <p:sldId id="341" r:id="rId43"/>
    <p:sldId id="272" r:id="rId44"/>
    <p:sldId id="273" r:id="rId45"/>
    <p:sldId id="317" r:id="rId46"/>
    <p:sldId id="351" r:id="rId47"/>
    <p:sldId id="324" r:id="rId48"/>
    <p:sldId id="335" r:id="rId49"/>
    <p:sldId id="325" r:id="rId50"/>
    <p:sldId id="326" r:id="rId51"/>
    <p:sldId id="295" r:id="rId52"/>
    <p:sldId id="301" r:id="rId53"/>
    <p:sldId id="296" r:id="rId54"/>
    <p:sldId id="297" r:id="rId55"/>
    <p:sldId id="300" r:id="rId56"/>
    <p:sldId id="302" r:id="rId57"/>
    <p:sldId id="318" r:id="rId58"/>
    <p:sldId id="298" r:id="rId59"/>
    <p:sldId id="266" r:id="rId60"/>
  </p:sldIdLst>
  <p:sldSz cx="12998450" cy="10045700"/>
  <p:notesSz cx="6858000" cy="9144000"/>
  <p:defaultTextStyle>
    <a:defPPr>
      <a:defRPr lang="nl-NL"/>
    </a:defPPr>
    <a:lvl1pPr marL="0" algn="l" defTabSz="131673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8368" algn="l" defTabSz="131673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16736" algn="l" defTabSz="131673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75104" algn="l" defTabSz="131673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33472" algn="l" defTabSz="131673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91840" algn="l" defTabSz="131673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50208" algn="l" defTabSz="131673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608576" algn="l" defTabSz="131673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66944" algn="l" defTabSz="131673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158" y="-96"/>
      </p:cViewPr>
      <p:guideLst>
        <p:guide orient="horz" pos="3164"/>
        <p:guide pos="409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3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6E09F-B558-40AE-AC1C-473BC8507FCE}" type="datetimeFigureOut">
              <a:rPr lang="nl-NL" smtClean="0"/>
              <a:pPr/>
              <a:t>22-7-2013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5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0C3DF-AF56-4FEA-8EFB-ADB6E1D2B9ED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0152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1673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8368" algn="l" defTabSz="131673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16736" algn="l" defTabSz="131673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75104" algn="l" defTabSz="131673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33472" algn="l" defTabSz="131673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91840" algn="l" defTabSz="131673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50208" algn="l" defTabSz="131673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608576" algn="l" defTabSz="131673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66944" algn="l" defTabSz="131673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0C3DF-AF56-4FEA-8EFB-ADB6E1D2B9ED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fr-FR"/>
              <a:t>03/06/12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5A03F5D-325B-4FFA-A814-A9935C75EAB3}" type="slidenum">
              <a:rPr lang="en-US"/>
              <a:pPr/>
              <a:t>43</a:t>
            </a:fld>
            <a:endParaRPr lang="en-US"/>
          </a:p>
        </p:txBody>
      </p:sp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1263" y="685800"/>
            <a:ext cx="4435475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fr-FR"/>
              <a:t>03/06/12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E65B173-615B-432E-B930-E5C3499587AF}" type="slidenum">
              <a:rPr lang="en-US"/>
              <a:pPr/>
              <a:t>44</a:t>
            </a:fld>
            <a:endParaRPr lang="en-US"/>
          </a:p>
        </p:txBody>
      </p:sp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1263" y="685800"/>
            <a:ext cx="4435475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4725" y="3582690"/>
            <a:ext cx="11049000" cy="2304255"/>
          </a:xfrm>
        </p:spPr>
        <p:txBody>
          <a:bodyPr anchor="b">
            <a:noAutofit/>
          </a:bodyPr>
          <a:lstStyle>
            <a:lvl1pPr algn="ctr">
              <a:defRPr sz="7000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949450" y="6174978"/>
            <a:ext cx="9099550" cy="1656184"/>
          </a:xfrm>
        </p:spPr>
        <p:txBody>
          <a:bodyPr>
            <a:normAutofit/>
          </a:bodyPr>
          <a:lstStyle>
            <a:lvl1pPr marL="0" indent="0" algn="ctr">
              <a:buNone/>
              <a:defRPr sz="3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het opmaakprofiel van de modelondertitel te bewerken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977680" y="9343330"/>
            <a:ext cx="3033713" cy="53498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B050"/>
                </a:solidFill>
              </a:defRPr>
            </a:lvl1pPr>
          </a:lstStyle>
          <a:p>
            <a:fld id="{03AE1812-68C0-49BE-B26A-E528CAB9E56C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11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9307537" y="9384407"/>
            <a:ext cx="2304256" cy="534987"/>
          </a:xfrm>
          <a:prstGeom prst="rect">
            <a:avLst/>
          </a:prstGeom>
        </p:spPr>
        <p:txBody>
          <a:bodyPr anchor="ctr"/>
          <a:lstStyle>
            <a:lvl1pPr>
              <a:defRPr sz="2000">
                <a:solidFill>
                  <a:srgbClr val="00B050"/>
                </a:solidFill>
              </a:defRPr>
            </a:lvl1pPr>
          </a:lstStyle>
          <a:p>
            <a:r>
              <a:rPr lang="nl-NL" dirty="0" err="1" smtClean="0"/>
              <a:t>contrail-project.eu</a:t>
            </a:r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800"/>
            </a:lvl1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977680" y="9343330"/>
            <a:ext cx="3033713" cy="534987"/>
          </a:xfrm>
          <a:prstGeom prst="rect">
            <a:avLst/>
          </a:prstGeom>
        </p:spPr>
        <p:txBody>
          <a:bodyPr/>
          <a:lstStyle/>
          <a:p>
            <a:fld id="{03AE1812-68C0-49BE-B26A-E528CAB9E56C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9163521" y="9384407"/>
            <a:ext cx="2304256" cy="534987"/>
          </a:xfrm>
          <a:prstGeom prst="rect">
            <a:avLst/>
          </a:prstGeom>
        </p:spPr>
        <p:txBody>
          <a:bodyPr anchor="ctr"/>
          <a:lstStyle>
            <a:lvl1pPr>
              <a:defRPr sz="2000">
                <a:solidFill>
                  <a:srgbClr val="00B050"/>
                </a:solidFill>
              </a:defRPr>
            </a:lvl1pPr>
          </a:lstStyle>
          <a:p>
            <a:r>
              <a:rPr lang="nl-NL" dirty="0" err="1" smtClean="0"/>
              <a:t>contrail-project.eu</a:t>
            </a:r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178745" y="2358554"/>
            <a:ext cx="5040560" cy="6629400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7507337" y="2344738"/>
            <a:ext cx="5184576" cy="6629400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4977680" y="9343330"/>
            <a:ext cx="3033713" cy="534987"/>
          </a:xfrm>
          <a:prstGeom prst="rect">
            <a:avLst/>
          </a:prstGeom>
        </p:spPr>
        <p:txBody>
          <a:bodyPr/>
          <a:lstStyle/>
          <a:p>
            <a:fld id="{03AE1812-68C0-49BE-B26A-E528CAB9E56C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9163521" y="9384407"/>
            <a:ext cx="2304256" cy="534987"/>
          </a:xfrm>
          <a:prstGeom prst="rect">
            <a:avLst/>
          </a:prstGeom>
        </p:spPr>
        <p:txBody>
          <a:bodyPr anchor="ctr"/>
          <a:lstStyle>
            <a:lvl1pPr>
              <a:defRPr sz="2000">
                <a:solidFill>
                  <a:srgbClr val="00B050"/>
                </a:solidFill>
              </a:defRPr>
            </a:lvl1pPr>
          </a:lstStyle>
          <a:p>
            <a:r>
              <a:rPr lang="nl-NL" dirty="0" err="1" smtClean="0"/>
              <a:t>contrail-project.eu</a:t>
            </a:r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70633" y="1134418"/>
            <a:ext cx="10729192" cy="7632848"/>
          </a:xfrm>
        </p:spPr>
        <p:txBody>
          <a:bodyPr/>
          <a:lstStyle>
            <a:lvl1pPr>
              <a:defRPr sz="3800"/>
            </a:lvl1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977680" y="9343330"/>
            <a:ext cx="3033713" cy="534987"/>
          </a:xfrm>
          <a:prstGeom prst="rect">
            <a:avLst/>
          </a:prstGeom>
        </p:spPr>
        <p:txBody>
          <a:bodyPr/>
          <a:lstStyle/>
          <a:p>
            <a:fld id="{03AE1812-68C0-49BE-B26A-E528CAB9E56C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9163521" y="9384407"/>
            <a:ext cx="2304256" cy="534987"/>
          </a:xfrm>
          <a:prstGeom prst="rect">
            <a:avLst/>
          </a:prstGeom>
        </p:spPr>
        <p:txBody>
          <a:bodyPr anchor="ctr"/>
          <a:lstStyle>
            <a:lvl1pPr>
              <a:defRPr sz="2000">
                <a:solidFill>
                  <a:srgbClr val="00B050"/>
                </a:solidFill>
              </a:defRPr>
            </a:lvl1pPr>
          </a:lstStyle>
          <a:p>
            <a:r>
              <a:rPr lang="nl-NL" dirty="0" err="1" smtClean="0"/>
              <a:t>contrail-project.eu</a:t>
            </a:r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977680" y="9343330"/>
            <a:ext cx="3033713" cy="534987"/>
          </a:xfrm>
          <a:prstGeom prst="rect">
            <a:avLst/>
          </a:prstGeom>
        </p:spPr>
        <p:txBody>
          <a:bodyPr/>
          <a:lstStyle/>
          <a:p>
            <a:fld id="{03AE1812-68C0-49BE-B26A-E528CAB9E56C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9163521" y="9384407"/>
            <a:ext cx="2304256" cy="534987"/>
          </a:xfrm>
          <a:prstGeom prst="rect">
            <a:avLst/>
          </a:prstGeom>
        </p:spPr>
        <p:txBody>
          <a:bodyPr anchor="ctr"/>
          <a:lstStyle>
            <a:lvl1pPr>
              <a:defRPr sz="2000">
                <a:solidFill>
                  <a:srgbClr val="00B050"/>
                </a:solidFill>
              </a:defRPr>
            </a:lvl1pPr>
          </a:lstStyle>
          <a:p>
            <a:r>
              <a:rPr lang="nl-NL" dirty="0" err="1" smtClean="0"/>
              <a:t>contrail-project.eu</a:t>
            </a:r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977680" y="9343330"/>
            <a:ext cx="3033713" cy="534987"/>
          </a:xfrm>
          <a:prstGeom prst="rect">
            <a:avLst/>
          </a:prstGeom>
        </p:spPr>
        <p:txBody>
          <a:bodyPr/>
          <a:lstStyle/>
          <a:p>
            <a:fld id="{03AE1812-68C0-49BE-B26A-E528CAB9E56C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7" name="Tijdelijke aanduiding voor tabel 6"/>
          <p:cNvSpPr>
            <a:spLocks noGrp="1"/>
          </p:cNvSpPr>
          <p:nvPr>
            <p:ph type="tbl" sz="quarter" idx="13"/>
          </p:nvPr>
        </p:nvSpPr>
        <p:spPr>
          <a:xfrm>
            <a:off x="2106613" y="2501900"/>
            <a:ext cx="10225087" cy="6624638"/>
          </a:xfrm>
        </p:spPr>
        <p:txBody>
          <a:bodyPr/>
          <a:lstStyle/>
          <a:p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9163521" y="9384407"/>
            <a:ext cx="2304256" cy="534987"/>
          </a:xfrm>
          <a:prstGeom prst="rect">
            <a:avLst/>
          </a:prstGeom>
        </p:spPr>
        <p:txBody>
          <a:bodyPr anchor="ctr"/>
          <a:lstStyle>
            <a:lvl1pPr>
              <a:defRPr sz="2000">
                <a:solidFill>
                  <a:srgbClr val="00B050"/>
                </a:solidFill>
              </a:defRPr>
            </a:lvl1pPr>
          </a:lstStyle>
          <a:p>
            <a:r>
              <a:rPr lang="nl-NL" dirty="0" err="1" smtClean="0"/>
              <a:t>contrail-project.eu</a:t>
            </a:r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38585" y="7759154"/>
            <a:ext cx="11521279" cy="1368152"/>
          </a:xfrm>
        </p:spPr>
        <p:txBody>
          <a:bodyPr anchor="b">
            <a:noAutofit/>
          </a:bodyPr>
          <a:lstStyle>
            <a:lvl1pPr algn="l">
              <a:defRPr sz="4100" b="0"/>
            </a:lvl1pPr>
          </a:lstStyle>
          <a:p>
            <a:r>
              <a:rPr lang="nl-NL" dirty="0" smtClean="0"/>
              <a:t>Klik om stijl te bewerken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547938" y="896938"/>
            <a:ext cx="7799387" cy="60277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4977680" y="9343330"/>
            <a:ext cx="3033713" cy="534987"/>
          </a:xfrm>
          <a:prstGeom prst="rect">
            <a:avLst/>
          </a:prstGeom>
        </p:spPr>
        <p:txBody>
          <a:bodyPr/>
          <a:lstStyle/>
          <a:p>
            <a:fld id="{03AE1812-68C0-49BE-B26A-E528CAB9E56C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9163521" y="9384407"/>
            <a:ext cx="2304256" cy="534987"/>
          </a:xfrm>
          <a:prstGeom prst="rect">
            <a:avLst/>
          </a:prstGeom>
        </p:spPr>
        <p:txBody>
          <a:bodyPr anchor="ctr"/>
          <a:lstStyle>
            <a:lvl1pPr>
              <a:defRPr sz="2000">
                <a:solidFill>
                  <a:srgbClr val="00B050"/>
                </a:solidFill>
              </a:defRPr>
            </a:lvl1pPr>
          </a:lstStyle>
          <a:p>
            <a:r>
              <a:rPr lang="nl-NL" dirty="0" err="1" smtClean="0"/>
              <a:t>contrail-project.eu</a:t>
            </a:r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49288" y="400050"/>
            <a:ext cx="4276725" cy="4622800"/>
          </a:xfrm>
        </p:spPr>
        <p:txBody>
          <a:bodyPr anchor="b">
            <a:noAutofit/>
          </a:bodyPr>
          <a:lstStyle>
            <a:lvl1pPr algn="l">
              <a:defRPr sz="5400" b="0"/>
            </a:lvl1pPr>
          </a:lstStyle>
          <a:p>
            <a:r>
              <a:rPr lang="nl-NL" dirty="0" smtClean="0"/>
              <a:t>Klik om </a:t>
            </a:r>
            <a:r>
              <a:rPr lang="nl-NL" dirty="0" err="1" smtClean="0"/>
              <a:t>stijlbewerk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63121" y="1206426"/>
            <a:ext cx="5760640" cy="7200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49288" y="5094858"/>
            <a:ext cx="4276725" cy="387928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4977680" y="9343330"/>
            <a:ext cx="3033713" cy="534987"/>
          </a:xfrm>
          <a:prstGeom prst="rect">
            <a:avLst/>
          </a:prstGeom>
        </p:spPr>
        <p:txBody>
          <a:bodyPr/>
          <a:lstStyle/>
          <a:p>
            <a:fld id="{03AE1812-68C0-49BE-B26A-E528CAB9E56C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9163521" y="9384407"/>
            <a:ext cx="2304256" cy="534987"/>
          </a:xfrm>
          <a:prstGeom prst="rect">
            <a:avLst/>
          </a:prstGeom>
        </p:spPr>
        <p:txBody>
          <a:bodyPr anchor="ctr"/>
          <a:lstStyle>
            <a:lvl1pPr>
              <a:defRPr sz="2000">
                <a:solidFill>
                  <a:srgbClr val="00B050"/>
                </a:solidFill>
              </a:defRPr>
            </a:lvl1pPr>
          </a:lstStyle>
          <a:p>
            <a:r>
              <a:rPr lang="nl-NL" dirty="0" err="1" smtClean="0"/>
              <a:t>contrail-project.eu</a:t>
            </a:r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BD978-931C-4E35-9A69-E53E6CB97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49288" y="401638"/>
            <a:ext cx="11699875" cy="1674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86657" y="2344738"/>
            <a:ext cx="10962506" cy="6629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77680" y="9343330"/>
            <a:ext cx="3033713" cy="53498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B050"/>
                </a:solidFill>
              </a:defRPr>
            </a:lvl1pPr>
          </a:lstStyle>
          <a:p>
            <a:fld id="{03AE1812-68C0-49BE-B26A-E528CAB9E56C}" type="slidenum">
              <a:rPr lang="nl-NL" smtClean="0"/>
              <a:pPr/>
              <a:t>‹#›</a:t>
            </a:fld>
            <a:endParaRPr lang="nl-NL" dirty="0"/>
          </a:p>
        </p:txBody>
      </p:sp>
      <p:pic>
        <p:nvPicPr>
          <p:cNvPr id="11" name="Afbeelding 10" descr="Contrail_image_RGB_freeS.pn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11539785" y="9393047"/>
            <a:ext cx="1080120" cy="454339"/>
          </a:xfrm>
          <a:prstGeom prst="rect">
            <a:avLst/>
          </a:prstGeom>
        </p:spPr>
      </p:pic>
      <p:sp>
        <p:nvSpPr>
          <p:cNvPr id="13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9163521" y="9384407"/>
            <a:ext cx="2304256" cy="534987"/>
          </a:xfrm>
          <a:prstGeom prst="rect">
            <a:avLst/>
          </a:prstGeom>
        </p:spPr>
        <p:txBody>
          <a:bodyPr anchor="ctr"/>
          <a:lstStyle>
            <a:lvl1pPr>
              <a:defRPr sz="2000">
                <a:solidFill>
                  <a:srgbClr val="00B050"/>
                </a:solidFill>
              </a:defRPr>
            </a:lvl1pPr>
          </a:lstStyle>
          <a:p>
            <a:r>
              <a:rPr lang="nl-NL" dirty="0" err="1" smtClean="0"/>
              <a:t>contrail-project.eu</a:t>
            </a:r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71" r:id="rId3"/>
    <p:sldLayoutId id="2147483672" r:id="rId4"/>
    <p:sldLayoutId id="2147483666" r:id="rId5"/>
    <p:sldLayoutId id="2147483665" r:id="rId6"/>
    <p:sldLayoutId id="2147483668" r:id="rId7"/>
    <p:sldLayoutId id="2147483667" r:id="rId8"/>
    <p:sldLayoutId id="2147483673" r:id="rId9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accent6">
              <a:lumMod val="75000"/>
            </a:schemeClr>
          </a:solidFill>
          <a:latin typeface="American Typewriter Std Med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ject-moonshot.org/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 anchor="b"/>
          <a:lstStyle/>
          <a:p>
            <a:r>
              <a:rPr lang="nl-NL" dirty="0" smtClean="0"/>
              <a:t>Federated Identity Management</a:t>
            </a:r>
            <a:endParaRPr lang="nl-NL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Dr Jens Jensen, STFC</a:t>
            </a:r>
          </a:p>
          <a:p>
            <a:r>
              <a:rPr lang="nl-NL" dirty="0" smtClean="0"/>
              <a:t>Contrail Summer School, Almere</a:t>
            </a:r>
          </a:p>
          <a:p>
            <a:r>
              <a:rPr lang="nl-NL" dirty="0" smtClean="0"/>
              <a:t>Summer(!) 2013</a:t>
            </a:r>
            <a:endParaRPr lang="nl-NL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4713" y="1712913"/>
            <a:ext cx="3646487" cy="1492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" name="Rectangle 3"/>
          <p:cNvSpPr>
            <a:spLocks/>
          </p:cNvSpPr>
          <p:nvPr/>
        </p:nvSpPr>
        <p:spPr bwMode="auto">
          <a:xfrm>
            <a:off x="4131468" y="8609257"/>
            <a:ext cx="4752975" cy="13700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800" dirty="0">
                <a:solidFill>
                  <a:srgbClr val="00B050"/>
                </a:solidFill>
                <a:latin typeface="American Typewriter Std Med" pitchFamily="18" charset="0"/>
                <a:ea typeface="American Typewriter" charset="0"/>
                <a:cs typeface="American Typewriter" charset="0"/>
                <a:sym typeface="American Typewriter" charset="0"/>
              </a:rPr>
              <a:t>contrail</a:t>
            </a:r>
            <a:r>
              <a:rPr lang="en-US" sz="2800" dirty="0">
                <a:solidFill>
                  <a:srgbClr val="00B050"/>
                </a:solidFill>
                <a:latin typeface="+mn-lt"/>
                <a:ea typeface="Gill Sans" charset="0"/>
                <a:cs typeface="Gill Sans" charset="0"/>
              </a:rPr>
              <a:t> </a:t>
            </a:r>
            <a:r>
              <a:rPr lang="en-US" sz="2200" dirty="0">
                <a:solidFill>
                  <a:srgbClr val="00B050"/>
                </a:solidFill>
                <a:latin typeface="+mn-lt"/>
                <a:ea typeface="Gill Sans" charset="0"/>
                <a:cs typeface="Gill Sans" charset="0"/>
              </a:rPr>
              <a:t>is co-funded by the </a:t>
            </a:r>
            <a:br>
              <a:rPr lang="en-US" sz="2200" dirty="0">
                <a:solidFill>
                  <a:srgbClr val="00B050"/>
                </a:solidFill>
                <a:latin typeface="+mn-lt"/>
                <a:ea typeface="Gill Sans" charset="0"/>
                <a:cs typeface="Gill Sans" charset="0"/>
              </a:rPr>
            </a:br>
            <a:r>
              <a:rPr lang="en-US" sz="2200" dirty="0">
                <a:solidFill>
                  <a:srgbClr val="00B050"/>
                </a:solidFill>
                <a:latin typeface="+mn-lt"/>
                <a:ea typeface="Gill Sans" charset="0"/>
                <a:cs typeface="Gill Sans" charset="0"/>
              </a:rPr>
              <a:t>EC 7th Framework </a:t>
            </a:r>
            <a:r>
              <a:rPr lang="en-US" sz="2200" dirty="0" err="1">
                <a:solidFill>
                  <a:srgbClr val="00B050"/>
                </a:solidFill>
                <a:latin typeface="+mn-lt"/>
                <a:ea typeface="Gill Sans" charset="0"/>
                <a:cs typeface="Gill Sans" charset="0"/>
              </a:rPr>
              <a:t>Programme</a:t>
            </a:r>
            <a:endParaRPr lang="en-US" sz="2200" dirty="0">
              <a:solidFill>
                <a:srgbClr val="00B050"/>
              </a:solidFill>
              <a:latin typeface="+mn-lt"/>
              <a:ea typeface="Gill Sans" charset="0"/>
              <a:cs typeface="Gill Sans" charset="0"/>
            </a:endParaRPr>
          </a:p>
          <a:p>
            <a:pPr algn="ctr">
              <a:defRPr/>
            </a:pPr>
            <a:r>
              <a:rPr lang="en-US" sz="2200" dirty="0">
                <a:solidFill>
                  <a:srgbClr val="00B050"/>
                </a:solidFill>
                <a:ea typeface="Gill Sans" charset="0"/>
                <a:cs typeface="Gill Sans" charset="0"/>
              </a:rPr>
              <a:t>under Grant Agreement nr. 257438 </a:t>
            </a:r>
          </a:p>
          <a:p>
            <a:pPr algn="ctr">
              <a:defRPr/>
            </a:pPr>
            <a:endParaRPr lang="en-US" sz="2200" dirty="0">
              <a:solidFill>
                <a:srgbClr val="00B050"/>
              </a:solidFill>
              <a:latin typeface="+mn-lt"/>
              <a:ea typeface="Gill Sans" charset="0"/>
              <a:cs typeface="Gill Sans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2337" y="7900988"/>
            <a:ext cx="1011238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9163521" y="9384407"/>
            <a:ext cx="2304256" cy="534987"/>
          </a:xfrm>
          <a:prstGeom prst="rect">
            <a:avLst/>
          </a:prstGeom>
        </p:spPr>
        <p:txBody>
          <a:bodyPr anchor="ctr"/>
          <a:lstStyle>
            <a:lvl1pPr>
              <a:defRPr sz="2000">
                <a:solidFill>
                  <a:srgbClr val="00B050"/>
                </a:solidFill>
              </a:defRPr>
            </a:lvl1pPr>
          </a:lstStyle>
          <a:p>
            <a:r>
              <a:rPr lang="nl-NL" dirty="0" err="1" smtClean="0"/>
              <a:t>contrail-project.eu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5779145" y="9447276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>
                <a:solidFill>
                  <a:srgbClr val="00B050"/>
                </a:solidFill>
              </a:rPr>
              <a:t>0</a:t>
            </a:r>
            <a:fld id="{422C5165-7859-4123-B6EE-5E037C166B1B}" type="slidenum">
              <a:rPr lang="nl-NL" sz="2000" smtClean="0">
                <a:solidFill>
                  <a:srgbClr val="00B050"/>
                </a:solidFill>
              </a:rPr>
              <a:pPr algn="ctr"/>
              <a:t>1</a:t>
            </a:fld>
            <a:endParaRPr lang="nl-NL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Shibboleth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 bwMode="auto">
          <a:xfrm>
            <a:off x="1074072" y="5339285"/>
            <a:ext cx="1535421" cy="158217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1674" tIns="65837" rIns="131674" bIns="65837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900" dirty="0" smtClean="0">
                <a:latin typeface="Lucida Grande" pitchFamily="84" charset="0"/>
                <a:ea typeface="ヒラギノ角ゴ Pro W3" pitchFamily="84" charset="-128"/>
              </a:rPr>
              <a:t>User</a:t>
            </a:r>
            <a:endParaRPr lang="en-GB" sz="2900" dirty="0" smtClean="0"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9262982" y="5339285"/>
            <a:ext cx="1535421" cy="1582176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1674" tIns="65837" rIns="131674" bIns="65837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Lucida Grande" pitchFamily="84" charset="0"/>
                <a:ea typeface="ヒラギノ角ゴ Pro W3" pitchFamily="84" charset="-128"/>
              </a:rPr>
              <a:t>Web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/>
              <a:t>server</a:t>
            </a:r>
            <a:endParaRPr lang="en-GB" sz="2000" dirty="0" smtClean="0">
              <a:latin typeface="Lucida Grande" pitchFamily="84" charset="0"/>
              <a:ea typeface="ヒラギノ角ゴ Pro W3" pitchFamily="84" charset="-128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2609493" y="3124239"/>
            <a:ext cx="6448766" cy="253148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Oval 5"/>
          <p:cNvSpPr/>
          <p:nvPr/>
        </p:nvSpPr>
        <p:spPr bwMode="auto">
          <a:xfrm>
            <a:off x="9262982" y="2069455"/>
            <a:ext cx="1535421" cy="1582176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1674" tIns="65837" rIns="131674" bIns="65837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300" dirty="0" smtClean="0">
                <a:latin typeface="Lucida Grande" pitchFamily="84" charset="0"/>
                <a:ea typeface="ヒラギノ角ゴ Pro W3" pitchFamily="84" charset="-128"/>
              </a:rPr>
              <a:t>WAYF</a:t>
            </a:r>
            <a:endParaRPr lang="en-GB" sz="2300" dirty="0" smtClean="0"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074072" y="2069455"/>
            <a:ext cx="1535421" cy="1582176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1674" tIns="65837" rIns="131674" bIns="65837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900" dirty="0" err="1" smtClean="0">
                <a:latin typeface="Lucida Grande" pitchFamily="84" charset="0"/>
                <a:ea typeface="ヒラギノ角ゴ Pro W3" pitchFamily="84" charset="-128"/>
              </a:rPr>
              <a:t>IdP</a:t>
            </a:r>
            <a:endParaRPr lang="en-US" sz="2900" dirty="0" smtClean="0">
              <a:latin typeface="Lucida Grande" pitchFamily="84" charset="0"/>
              <a:ea typeface="ヒラギノ角ゴ Pro W3" pitchFamily="84" charset="-128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900" dirty="0" smtClean="0"/>
              <a:t>AA</a:t>
            </a:r>
            <a:endParaRPr lang="en-GB" sz="2900" dirty="0" smtClean="0">
              <a:latin typeface="Lucida Grande" pitchFamily="84" charset="0"/>
              <a:ea typeface="ヒラギノ角ゴ Pro W3" pitchFamily="84" charset="-128"/>
            </a:endParaRPr>
          </a:p>
        </p:txBody>
      </p:sp>
      <p:cxnSp>
        <p:nvCxnSpPr>
          <p:cNvPr id="8" name="Straight Arrow Connector 7"/>
          <p:cNvCxnSpPr>
            <a:stCxn id="7" idx="2"/>
            <a:endCxn id="5" idx="6"/>
          </p:cNvCxnSpPr>
          <p:nvPr/>
        </p:nvCxnSpPr>
        <p:spPr bwMode="auto">
          <a:xfrm rot="10800000">
            <a:off x="2609493" y="6130373"/>
            <a:ext cx="6653489" cy="232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6248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Shibboleth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 bwMode="auto">
          <a:xfrm>
            <a:off x="1074072" y="5339285"/>
            <a:ext cx="1535421" cy="158217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1674" tIns="65837" rIns="131674" bIns="65837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900" dirty="0" smtClean="0">
                <a:latin typeface="Lucida Grande" pitchFamily="84" charset="0"/>
                <a:ea typeface="ヒラギノ角ゴ Pro W3" pitchFamily="84" charset="-128"/>
              </a:rPr>
              <a:t>User</a:t>
            </a:r>
            <a:endParaRPr lang="en-GB" sz="2900" dirty="0" smtClean="0"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9262982" y="5339285"/>
            <a:ext cx="1535421" cy="1582176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1674" tIns="65837" rIns="131674" bIns="65837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Lucida Grande" pitchFamily="84" charset="0"/>
                <a:ea typeface="ヒラギノ角ゴ Pro W3" pitchFamily="84" charset="-128"/>
              </a:rPr>
              <a:t>Web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/>
              <a:t>server</a:t>
            </a:r>
            <a:endParaRPr lang="en-GB" sz="2000" dirty="0" smtClean="0">
              <a:latin typeface="Lucida Grande" pitchFamily="84" charset="0"/>
              <a:ea typeface="ヒラギノ角ゴ Pro W3" pitchFamily="84" charset="-128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2609493" y="3124239"/>
            <a:ext cx="6448766" cy="253148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Oval 5"/>
          <p:cNvSpPr/>
          <p:nvPr/>
        </p:nvSpPr>
        <p:spPr bwMode="auto">
          <a:xfrm>
            <a:off x="9262982" y="2069455"/>
            <a:ext cx="1535421" cy="1582176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1674" tIns="65837" rIns="131674" bIns="65837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300" dirty="0" smtClean="0">
                <a:latin typeface="Lucida Grande" pitchFamily="84" charset="0"/>
                <a:ea typeface="ヒラギノ角ゴ Pro W3" pitchFamily="84" charset="-128"/>
              </a:rPr>
              <a:t>WAYF</a:t>
            </a:r>
            <a:endParaRPr lang="en-GB" sz="2300" dirty="0" smtClean="0"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074072" y="2069455"/>
            <a:ext cx="1535421" cy="1582176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1674" tIns="65837" rIns="131674" bIns="65837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900" dirty="0" err="1" smtClean="0">
                <a:latin typeface="Lucida Grande" pitchFamily="84" charset="0"/>
                <a:ea typeface="ヒラギノ角ゴ Pro W3" pitchFamily="84" charset="-128"/>
              </a:rPr>
              <a:t>IdP</a:t>
            </a:r>
            <a:endParaRPr lang="en-US" sz="2900" dirty="0" smtClean="0">
              <a:latin typeface="Lucida Grande" pitchFamily="84" charset="0"/>
              <a:ea typeface="ヒラギノ角ゴ Pro W3" pitchFamily="84" charset="-128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900" dirty="0" smtClean="0"/>
              <a:t>AA</a:t>
            </a:r>
            <a:endParaRPr lang="en-GB" sz="2900" dirty="0" smtClean="0">
              <a:latin typeface="Lucida Grande" pitchFamily="84" charset="0"/>
              <a:ea typeface="ヒラギノ角ゴ Pro W3" pitchFamily="84" charset="-128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rot="10800000">
            <a:off x="2609493" y="2807804"/>
            <a:ext cx="6653489" cy="232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2453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Shibboleth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 bwMode="auto">
          <a:xfrm>
            <a:off x="1074072" y="5339285"/>
            <a:ext cx="1535421" cy="158217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1674" tIns="65837" rIns="131674" bIns="65837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900" dirty="0" smtClean="0">
                <a:latin typeface="Lucida Grande" pitchFamily="84" charset="0"/>
                <a:ea typeface="ヒラギノ角ゴ Pro W3" pitchFamily="84" charset="-128"/>
              </a:rPr>
              <a:t>User</a:t>
            </a:r>
            <a:endParaRPr lang="en-GB" sz="2900" dirty="0" smtClean="0"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9262982" y="5339285"/>
            <a:ext cx="1535421" cy="1582176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1674" tIns="65837" rIns="131674" bIns="65837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Lucida Grande" pitchFamily="84" charset="0"/>
                <a:ea typeface="ヒラギノ角ゴ Pro W3" pitchFamily="84" charset="-128"/>
              </a:rPr>
              <a:t>Web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/>
              <a:t>server</a:t>
            </a:r>
            <a:endParaRPr lang="en-GB" sz="2000" dirty="0" smtClean="0"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9262982" y="2069455"/>
            <a:ext cx="1535421" cy="1582176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1674" tIns="65837" rIns="131674" bIns="65837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300" dirty="0" smtClean="0">
                <a:latin typeface="Lucida Grande" pitchFamily="84" charset="0"/>
                <a:ea typeface="ヒラギノ角ゴ Pro W3" pitchFamily="84" charset="-128"/>
              </a:rPr>
              <a:t>WAYF</a:t>
            </a:r>
            <a:endParaRPr lang="en-GB" sz="2300" dirty="0" smtClean="0"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074072" y="2069455"/>
            <a:ext cx="1535421" cy="1582176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1674" tIns="65837" rIns="131674" bIns="65837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900" dirty="0" err="1" smtClean="0">
                <a:latin typeface="Lucida Grande" pitchFamily="84" charset="0"/>
                <a:ea typeface="ヒラギノ角ゴ Pro W3" pitchFamily="84" charset="-128"/>
              </a:rPr>
              <a:t>IdP</a:t>
            </a:r>
            <a:endParaRPr lang="en-US" sz="2900" dirty="0" smtClean="0">
              <a:latin typeface="Lucida Grande" pitchFamily="84" charset="0"/>
              <a:ea typeface="ヒラギノ角ゴ Pro W3" pitchFamily="84" charset="-128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900" dirty="0" smtClean="0"/>
              <a:t>AA</a:t>
            </a:r>
            <a:endParaRPr lang="en-GB" sz="2900" dirty="0" smtClean="0">
              <a:latin typeface="Lucida Grande" pitchFamily="84" charset="0"/>
              <a:ea typeface="ヒラギノ角ゴ Pro W3" pitchFamily="84" charset="-128"/>
            </a:endParaRPr>
          </a:p>
        </p:txBody>
      </p:sp>
      <p:cxnSp>
        <p:nvCxnSpPr>
          <p:cNvPr id="8" name="Straight Arrow Connector 7"/>
          <p:cNvCxnSpPr>
            <a:stCxn id="5" idx="0"/>
            <a:endCxn id="12" idx="4"/>
          </p:cNvCxnSpPr>
          <p:nvPr/>
        </p:nvCxnSpPr>
        <p:spPr bwMode="auto">
          <a:xfrm rot="5400000" flipH="1" flipV="1">
            <a:off x="997956" y="4495493"/>
            <a:ext cx="1687654" cy="225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20526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Shibboleth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 bwMode="auto">
          <a:xfrm>
            <a:off x="1074072" y="5339285"/>
            <a:ext cx="1535421" cy="158217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1674" tIns="65837" rIns="131674" bIns="65837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900" dirty="0" smtClean="0">
                <a:latin typeface="Lucida Grande" pitchFamily="84" charset="0"/>
                <a:ea typeface="ヒラギノ角ゴ Pro W3" pitchFamily="84" charset="-128"/>
              </a:rPr>
              <a:t>User</a:t>
            </a:r>
            <a:endParaRPr lang="en-GB" sz="2900" dirty="0" smtClean="0"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9262982" y="5339285"/>
            <a:ext cx="1535421" cy="1582176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1674" tIns="65837" rIns="131674" bIns="65837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Lucida Grande" pitchFamily="84" charset="0"/>
                <a:ea typeface="ヒラギノ角ゴ Pro W3" pitchFamily="84" charset="-128"/>
              </a:rPr>
              <a:t>Web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/>
              <a:t>server</a:t>
            </a:r>
            <a:endParaRPr lang="en-GB" sz="2000" dirty="0" smtClean="0">
              <a:latin typeface="Lucida Grande" pitchFamily="84" charset="0"/>
              <a:ea typeface="ヒラギノ角ゴ Pro W3" pitchFamily="84" charset="-128"/>
            </a:endParaRPr>
          </a:p>
        </p:txBody>
      </p:sp>
      <p:cxnSp>
        <p:nvCxnSpPr>
          <p:cNvPr id="9" name="Straight Arrow Connector 8"/>
          <p:cNvCxnSpPr>
            <a:stCxn id="12" idx="5"/>
            <a:endCxn id="7" idx="2"/>
          </p:cNvCxnSpPr>
          <p:nvPr/>
        </p:nvCxnSpPr>
        <p:spPr bwMode="auto">
          <a:xfrm rot="16200000" flipH="1">
            <a:off x="4468586" y="1335977"/>
            <a:ext cx="2710446" cy="687834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Oval 5"/>
          <p:cNvSpPr/>
          <p:nvPr/>
        </p:nvSpPr>
        <p:spPr bwMode="auto">
          <a:xfrm>
            <a:off x="9262982" y="2069455"/>
            <a:ext cx="1535421" cy="1582176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1674" tIns="65837" rIns="131674" bIns="65837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300" dirty="0" smtClean="0">
                <a:latin typeface="Lucida Grande" pitchFamily="84" charset="0"/>
                <a:ea typeface="ヒラギノ角ゴ Pro W3" pitchFamily="84" charset="-128"/>
              </a:rPr>
              <a:t>WAYF</a:t>
            </a:r>
            <a:endParaRPr lang="en-GB" sz="2300" dirty="0" smtClean="0"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074072" y="2069455"/>
            <a:ext cx="1535421" cy="1582176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1674" tIns="65837" rIns="131674" bIns="65837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900" dirty="0" err="1" smtClean="0">
                <a:latin typeface="Lucida Grande" pitchFamily="84" charset="0"/>
                <a:ea typeface="ヒラギノ角ゴ Pro W3" pitchFamily="84" charset="-128"/>
              </a:rPr>
              <a:t>IdP</a:t>
            </a:r>
            <a:endParaRPr lang="en-US" sz="2900" dirty="0" smtClean="0">
              <a:latin typeface="Lucida Grande" pitchFamily="84" charset="0"/>
              <a:ea typeface="ヒラギノ角ゴ Pro W3" pitchFamily="84" charset="-128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900" dirty="0" smtClean="0"/>
              <a:t>AA</a:t>
            </a:r>
            <a:endParaRPr lang="en-GB" sz="2900" dirty="0" smtClean="0">
              <a:latin typeface="Lucida Grande" pitchFamily="84" charset="0"/>
              <a:ea typeface="ヒラギノ角ゴ Pro W3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055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Demo: </a:t>
            </a:r>
            <a:r>
              <a:rPr lang="en-GB" dirty="0" err="1" smtClean="0"/>
              <a:t>Shib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44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Attributes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Shibboleth uses </a:t>
            </a:r>
            <a:r>
              <a:rPr lang="en-GB" dirty="0" err="1" smtClean="0"/>
              <a:t>eduPerson</a:t>
            </a:r>
            <a:endParaRPr lang="en-GB" dirty="0" smtClean="0"/>
          </a:p>
          <a:p>
            <a:pPr lvl="1"/>
            <a:r>
              <a:rPr lang="en-GB" dirty="0" smtClean="0"/>
              <a:t>E.g., </a:t>
            </a:r>
            <a:r>
              <a:rPr lang="en-GB" i="1" dirty="0" smtClean="0"/>
              <a:t>CN</a:t>
            </a:r>
            <a:r>
              <a:rPr lang="en-GB" dirty="0" smtClean="0"/>
              <a:t>, </a:t>
            </a:r>
            <a:r>
              <a:rPr lang="en-GB" i="1" dirty="0" smtClean="0"/>
              <a:t>email</a:t>
            </a:r>
            <a:r>
              <a:rPr lang="en-GB" dirty="0" smtClean="0"/>
              <a:t>, </a:t>
            </a:r>
            <a:r>
              <a:rPr lang="en-GB" i="1" dirty="0" err="1" smtClean="0"/>
              <a:t>telephonenumber</a:t>
            </a:r>
            <a:r>
              <a:rPr lang="en-GB" dirty="0" smtClean="0"/>
              <a:t>, … </a:t>
            </a:r>
          </a:p>
          <a:p>
            <a:r>
              <a:rPr lang="en-GB" dirty="0" smtClean="0"/>
              <a:t>Inconsistently published between federations</a:t>
            </a:r>
          </a:p>
          <a:p>
            <a:pPr lvl="1"/>
            <a:r>
              <a:rPr lang="en-GB" dirty="0" smtClean="0"/>
              <a:t>Attributes published,</a:t>
            </a:r>
          </a:p>
          <a:p>
            <a:pPr lvl="1"/>
            <a:r>
              <a:rPr lang="en-GB" dirty="0" smtClean="0"/>
              <a:t>Values of attributes</a:t>
            </a:r>
          </a:p>
          <a:p>
            <a:r>
              <a:rPr lang="en-GB" dirty="0" smtClean="0"/>
              <a:t>Supporting diverse communities – lowest baseline</a:t>
            </a:r>
          </a:p>
          <a:p>
            <a:r>
              <a:rPr lang="en-GB" dirty="0" smtClean="0"/>
              <a:t>Ought to have user-defined ARP…</a:t>
            </a:r>
          </a:p>
          <a:p>
            <a:r>
              <a:rPr lang="en-GB" dirty="0" smtClean="0"/>
              <a:t>In my opinion, ought to </a:t>
            </a:r>
            <a:r>
              <a:rPr lang="en-GB" i="1" dirty="0" smtClean="0"/>
              <a:t>negotiate</a:t>
            </a:r>
            <a:r>
              <a:rPr lang="en-GB" dirty="0" smtClean="0"/>
              <a:t> according to ARP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lIns="131674" tIns="65837" rIns="131674" bIns="65837"/>
          <a:lstStyle/>
          <a:p>
            <a:fld id="{7A664348-DC2E-4C46-A357-1ED243B754D0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781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Shibboleth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SAML2</a:t>
            </a:r>
          </a:p>
          <a:p>
            <a:r>
              <a:rPr lang="en-US" dirty="0" smtClean="0"/>
              <a:t>National (educational/research) federations – WAYF</a:t>
            </a:r>
          </a:p>
          <a:p>
            <a:r>
              <a:rPr lang="en-US" dirty="0" err="1" smtClean="0"/>
              <a:t>Superfederations</a:t>
            </a:r>
            <a:r>
              <a:rPr lang="en-US" dirty="0" smtClean="0"/>
              <a:t> ... WAYF </a:t>
            </a:r>
            <a:r>
              <a:rPr lang="en-US" dirty="0" err="1" smtClean="0"/>
              <a:t>vs</a:t>
            </a:r>
            <a:r>
              <a:rPr lang="en-US" dirty="0" smtClean="0"/>
              <a:t> WFAYF</a:t>
            </a:r>
          </a:p>
          <a:p>
            <a:r>
              <a:rPr lang="en-US" dirty="0" smtClean="0"/>
              <a:t>... the need to maintain the list of </a:t>
            </a:r>
            <a:r>
              <a:rPr lang="en-US" dirty="0" err="1" smtClean="0"/>
              <a:t>IdPs</a:t>
            </a:r>
            <a:endParaRPr lang="en-US" dirty="0" smtClean="0"/>
          </a:p>
          <a:p>
            <a:r>
              <a:rPr lang="en-US" dirty="0" smtClean="0"/>
              <a:t>... the need to maintain trust in </a:t>
            </a:r>
            <a:r>
              <a:rPr lang="en-US" dirty="0" err="1" smtClean="0"/>
              <a:t>IdPs</a:t>
            </a:r>
            <a:r>
              <a:rPr lang="en-US" dirty="0" smtClean="0"/>
              <a:t> (fed metadata)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09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998450" cy="89741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1800" dirty="0" smtClean="0"/>
              <a:t>&lt;?xml version="1.0"?&gt;</a:t>
            </a:r>
          </a:p>
          <a:p>
            <a:pPr>
              <a:buNone/>
            </a:pPr>
            <a:r>
              <a:rPr lang="en-GB" sz="1800" dirty="0" smtClean="0"/>
              <a:t>&lt;saml1p:Response xmlns:saml1p="urn:oasis:names:tc:SAML:1.0:protocol" </a:t>
            </a:r>
            <a:r>
              <a:rPr lang="en-GB" sz="1800" dirty="0" err="1" smtClean="0"/>
              <a:t>xmlns</a:t>
            </a:r>
            <a:r>
              <a:rPr lang="en-GB" sz="1800" dirty="0" smtClean="0"/>
              <a:t>="urn:oasis:names:tc:SAML:1.0:protocol"</a:t>
            </a:r>
          </a:p>
          <a:p>
            <a:pPr>
              <a:buNone/>
            </a:pPr>
            <a:r>
              <a:rPr lang="en-GB" sz="1800" dirty="0" err="1" smtClean="0"/>
              <a:t>xmlns:saml</a:t>
            </a:r>
            <a:r>
              <a:rPr lang="en-GB" sz="1800" dirty="0" smtClean="0"/>
              <a:t>="urn:oasis:names:tc:SAML:1.0:assertion" </a:t>
            </a:r>
            <a:r>
              <a:rPr lang="en-GB" sz="1800" dirty="0" err="1" smtClean="0"/>
              <a:t>xmlns:samlp</a:t>
            </a:r>
            <a:r>
              <a:rPr lang="en-GB" sz="1800" dirty="0" smtClean="0"/>
              <a:t>="urn:oasis:names:tc:SAML:1.0:protocol" </a:t>
            </a:r>
            <a:r>
              <a:rPr lang="en-GB" sz="1800" dirty="0" err="1" smtClean="0"/>
              <a:t>xmlns:xsd</a:t>
            </a:r>
            <a:r>
              <a:rPr lang="en-GB" sz="1800" dirty="0" smtClean="0"/>
              <a:t>="h</a:t>
            </a:r>
          </a:p>
          <a:p>
            <a:pPr>
              <a:buNone/>
            </a:pPr>
            <a:r>
              <a:rPr lang="en-GB" sz="1800" dirty="0" smtClean="0"/>
              <a:t>ttp://www.w3.org/2001/XMLSchema" </a:t>
            </a:r>
            <a:r>
              <a:rPr lang="en-GB" sz="1800" dirty="0" err="1" smtClean="0"/>
              <a:t>xmlns:xsi</a:t>
            </a:r>
            <a:r>
              <a:rPr lang="en-GB" sz="1800" dirty="0" smtClean="0"/>
              <a:t>="http://www.w3.org/2001/XMLSchema-instance" </a:t>
            </a:r>
            <a:r>
              <a:rPr lang="en-GB" sz="1800" dirty="0" err="1" smtClean="0"/>
              <a:t>InResponseTo</a:t>
            </a:r>
            <a:r>
              <a:rPr lang="en-GB" sz="1800" dirty="0" smtClean="0"/>
              <a:t>="_4af1ff7443f2</a:t>
            </a:r>
          </a:p>
          <a:p>
            <a:pPr>
              <a:buNone/>
            </a:pPr>
            <a:r>
              <a:rPr lang="en-GB" sz="1800" dirty="0" smtClean="0"/>
              <a:t>9674d732a8a870de7225" </a:t>
            </a:r>
            <a:r>
              <a:rPr lang="en-GB" sz="1800" dirty="0" err="1" smtClean="0"/>
              <a:t>IssueInstant</a:t>
            </a:r>
            <a:r>
              <a:rPr lang="en-GB" sz="1800" dirty="0" smtClean="0"/>
              <a:t>="2011-01-18T13:05:58.183Z" </a:t>
            </a:r>
            <a:r>
              <a:rPr lang="en-GB" sz="1800" dirty="0" err="1" smtClean="0"/>
              <a:t>MajorVersion</a:t>
            </a:r>
            <a:r>
              <a:rPr lang="en-GB" sz="1800" dirty="0" smtClean="0"/>
              <a:t>="1" </a:t>
            </a:r>
            <a:r>
              <a:rPr lang="en-GB" sz="1800" dirty="0" err="1" smtClean="0"/>
              <a:t>MinorVersion</a:t>
            </a:r>
            <a:r>
              <a:rPr lang="en-GB" sz="1800" dirty="0" smtClean="0"/>
              <a:t>="1" </a:t>
            </a:r>
            <a:r>
              <a:rPr lang="en-GB" sz="1800" dirty="0" err="1" smtClean="0"/>
              <a:t>ResponseID</a:t>
            </a:r>
            <a:r>
              <a:rPr lang="en-GB" sz="1800" dirty="0" smtClean="0"/>
              <a:t>="_4b19a</a:t>
            </a:r>
          </a:p>
          <a:p>
            <a:pPr>
              <a:buNone/>
            </a:pPr>
            <a:r>
              <a:rPr lang="en-GB" sz="1800" dirty="0" smtClean="0"/>
              <a:t>8abc5b08687aa7c0644abe8e3fa"&gt;</a:t>
            </a:r>
          </a:p>
          <a:p>
            <a:pPr>
              <a:buNone/>
            </a:pPr>
            <a:r>
              <a:rPr lang="en-GB" sz="1800" dirty="0" smtClean="0"/>
              <a:t>  &lt;saml1p:Status&gt;</a:t>
            </a:r>
          </a:p>
          <a:p>
            <a:pPr>
              <a:buNone/>
            </a:pPr>
            <a:r>
              <a:rPr lang="en-GB" sz="1800" dirty="0" smtClean="0"/>
              <a:t>    &lt;saml1p:StatusCode Value="saml1p:Success"/&gt;</a:t>
            </a:r>
          </a:p>
          <a:p>
            <a:pPr>
              <a:buNone/>
            </a:pPr>
            <a:r>
              <a:rPr lang="en-GB" sz="1800" dirty="0" smtClean="0"/>
              <a:t>  &lt;/saml1p:Status&gt;</a:t>
            </a:r>
          </a:p>
          <a:p>
            <a:pPr>
              <a:buNone/>
            </a:pPr>
            <a:r>
              <a:rPr lang="en-GB" sz="1800" dirty="0" smtClean="0"/>
              <a:t>  &lt;saml1:Assertion xmlns:saml1="urn:oasis:names:tc:SAML:1.0:assertion" </a:t>
            </a:r>
            <a:r>
              <a:rPr lang="en-GB" sz="1800" dirty="0" err="1" smtClean="0"/>
              <a:t>AssertionID</a:t>
            </a:r>
            <a:r>
              <a:rPr lang="en-GB" sz="1800" dirty="0" smtClean="0"/>
              <a:t>="_2e206ce17497f236534267bca235d</a:t>
            </a:r>
          </a:p>
          <a:p>
            <a:pPr>
              <a:buNone/>
            </a:pPr>
            <a:r>
              <a:rPr lang="en-GB" sz="1800" dirty="0" err="1" smtClean="0"/>
              <a:t>deb</a:t>
            </a:r>
            <a:r>
              <a:rPr lang="en-GB" sz="1800" dirty="0" smtClean="0"/>
              <a:t>" </a:t>
            </a:r>
            <a:r>
              <a:rPr lang="en-GB" sz="1800" dirty="0" err="1" smtClean="0"/>
              <a:t>IssueInstant</a:t>
            </a:r>
            <a:r>
              <a:rPr lang="en-GB" sz="1800" dirty="0" smtClean="0"/>
              <a:t>="2011-01-18T13:05:58.183Z" Issuer="https://idp01.stfc.ac.uk/shibboleth" </a:t>
            </a:r>
            <a:r>
              <a:rPr lang="en-GB" sz="1800" dirty="0" err="1" smtClean="0"/>
              <a:t>MajorVersion</a:t>
            </a:r>
            <a:r>
              <a:rPr lang="en-GB" sz="1800" dirty="0" smtClean="0"/>
              <a:t>="1" </a:t>
            </a:r>
            <a:r>
              <a:rPr lang="en-GB" sz="1800" dirty="0" err="1" smtClean="0"/>
              <a:t>MinorVe</a:t>
            </a:r>
            <a:endParaRPr lang="en-GB" sz="1800" dirty="0" smtClean="0"/>
          </a:p>
          <a:p>
            <a:pPr>
              <a:buNone/>
            </a:pPr>
            <a:r>
              <a:rPr lang="en-GB" sz="1800" dirty="0" err="1" smtClean="0"/>
              <a:t>rsion</a:t>
            </a:r>
            <a:r>
              <a:rPr lang="en-GB" sz="1800" dirty="0" smtClean="0"/>
              <a:t>="1"&gt;</a:t>
            </a:r>
          </a:p>
          <a:p>
            <a:pPr>
              <a:buNone/>
            </a:pPr>
            <a:r>
              <a:rPr lang="en-GB" sz="1800" dirty="0" smtClean="0"/>
              <a:t>    &lt;saml1:Conditions </a:t>
            </a:r>
            <a:r>
              <a:rPr lang="en-GB" sz="1800" dirty="0" err="1" smtClean="0"/>
              <a:t>NotBefore</a:t>
            </a:r>
            <a:r>
              <a:rPr lang="en-GB" sz="1800" dirty="0" smtClean="0"/>
              <a:t>="2011-01-18T13:05:58.183Z" </a:t>
            </a:r>
            <a:r>
              <a:rPr lang="en-GB" sz="1800" dirty="0" err="1" smtClean="0"/>
              <a:t>NotOnOrAfter</a:t>
            </a:r>
            <a:r>
              <a:rPr lang="en-GB" sz="1800" dirty="0" smtClean="0"/>
              <a:t>="2011-01-18T13:10:58.183Z"&gt;</a:t>
            </a:r>
          </a:p>
          <a:p>
            <a:pPr>
              <a:buNone/>
            </a:pPr>
            <a:r>
              <a:rPr lang="en-GB" sz="1800" dirty="0" smtClean="0"/>
              <a:t>      &lt;saml1:AudienceRestrictionCondition&gt;</a:t>
            </a:r>
          </a:p>
          <a:p>
            <a:pPr>
              <a:buNone/>
            </a:pPr>
            <a:r>
              <a:rPr lang="en-GB" sz="1800" dirty="0" smtClean="0"/>
              <a:t>        &lt;saml1:Audience&gt;https://cts.ngs.ac.uk/shibboleth-sp&lt;/saml1:Audience&gt;</a:t>
            </a:r>
          </a:p>
          <a:p>
            <a:pPr>
              <a:buNone/>
            </a:pPr>
            <a:r>
              <a:rPr lang="en-GB" sz="1800" dirty="0" smtClean="0"/>
              <a:t>      &lt;/saml1:AudienceRestrictionCondition&gt;</a:t>
            </a:r>
          </a:p>
          <a:p>
            <a:pPr>
              <a:buNone/>
            </a:pPr>
            <a:r>
              <a:rPr lang="en-GB" sz="1800" dirty="0" smtClean="0"/>
              <a:t>    &lt;/saml1:Conditions&gt;</a:t>
            </a:r>
          </a:p>
          <a:p>
            <a:pPr>
              <a:buNone/>
            </a:pPr>
            <a:r>
              <a:rPr lang="en-GB" sz="1800" dirty="0" smtClean="0"/>
              <a:t>    &lt;saml1:AttributeStatement&gt;</a:t>
            </a:r>
          </a:p>
          <a:p>
            <a:pPr>
              <a:buNone/>
            </a:pPr>
            <a:r>
              <a:rPr lang="en-GB" sz="1800" dirty="0" smtClean="0"/>
              <a:t>      &lt;saml1:Subject&gt;</a:t>
            </a:r>
          </a:p>
          <a:p>
            <a:pPr>
              <a:buNone/>
            </a:pPr>
            <a:r>
              <a:rPr lang="en-GB" sz="1800" dirty="0" smtClean="0"/>
              <a:t>        &lt;saml1:NameIdentifier Format="urn:mace:shibboleth:1.0:nameIdentifier"&gt;_84d5fc1bf7cdf55f01c475384035e7a8&lt;/s</a:t>
            </a:r>
          </a:p>
          <a:p>
            <a:pPr>
              <a:buNone/>
            </a:pPr>
            <a:r>
              <a:rPr lang="en-GB" sz="1800" dirty="0" smtClean="0"/>
              <a:t>aml1:NameIdentifier&gt;</a:t>
            </a:r>
          </a:p>
          <a:p>
            <a:pPr>
              <a:buNone/>
            </a:pPr>
            <a:r>
              <a:rPr lang="en-GB" sz="1800" dirty="0" smtClean="0"/>
              <a:t>        &lt;saml1:SubjectConfirmation&gt;</a:t>
            </a:r>
          </a:p>
          <a:p>
            <a:pPr>
              <a:buNone/>
            </a:pPr>
            <a:r>
              <a:rPr lang="en-GB" sz="1800" dirty="0" smtClean="0"/>
              <a:t>          &lt;saml1:ConfirmationMethod&gt;urn:oasis:names:tc:SAML:1.0:cm:sender-vouches&lt;/saml1:ConfirmationMethod&gt;</a:t>
            </a:r>
          </a:p>
          <a:p>
            <a:pPr>
              <a:buNone/>
            </a:pPr>
            <a:r>
              <a:rPr lang="en-GB" sz="1800" dirty="0" smtClean="0"/>
              <a:t>        &lt;/saml1:SubjectConfirmation&gt;</a:t>
            </a:r>
          </a:p>
          <a:p>
            <a:pPr>
              <a:buNone/>
            </a:pPr>
            <a:r>
              <a:rPr lang="en-GB" sz="1800" dirty="0" smtClean="0"/>
              <a:t>      &lt;/saml1:Subject&gt;</a:t>
            </a:r>
          </a:p>
          <a:p>
            <a:pPr>
              <a:buNone/>
            </a:pPr>
            <a:r>
              <a:rPr lang="en-GB" sz="1800" dirty="0" smtClean="0"/>
              <a:t>      &lt;saml1:Attribute </a:t>
            </a:r>
            <a:r>
              <a:rPr lang="en-GB" sz="1800" dirty="0" err="1" smtClean="0"/>
              <a:t>AttributeName</a:t>
            </a:r>
            <a:r>
              <a:rPr lang="en-GB" sz="1800" dirty="0" smtClean="0"/>
              <a:t>="</a:t>
            </a:r>
            <a:r>
              <a:rPr lang="en-GB" sz="1800" dirty="0" err="1" smtClean="0"/>
              <a:t>urn:mace:dir:attribute-def:eduPersonScopedAffiliation</a:t>
            </a:r>
            <a:r>
              <a:rPr lang="en-GB" sz="1800" dirty="0" smtClean="0"/>
              <a:t>" </a:t>
            </a:r>
            <a:r>
              <a:rPr lang="en-GB" sz="1800" dirty="0" err="1" smtClean="0"/>
              <a:t>AttributeNamespace</a:t>
            </a:r>
            <a:r>
              <a:rPr lang="en-GB" sz="1800" dirty="0" smtClean="0"/>
              <a:t>="u</a:t>
            </a:r>
          </a:p>
          <a:p>
            <a:pPr>
              <a:buNone/>
            </a:pPr>
            <a:r>
              <a:rPr lang="en-GB" sz="1800" dirty="0" smtClean="0"/>
              <a:t>rn:mace:shibboleth:1.0:attributeNamespace:uri"&gt;</a:t>
            </a:r>
          </a:p>
          <a:p>
            <a:pPr>
              <a:buNone/>
            </a:pPr>
            <a:r>
              <a:rPr lang="en-GB" sz="1800" dirty="0" smtClean="0"/>
              <a:t>        &lt;saml1:AttributeValue Scope="stfc.ac.uk"&gt;STAFF&lt;/saml1:AttributeValue&gt;</a:t>
            </a:r>
          </a:p>
          <a:p>
            <a:pPr>
              <a:buNone/>
            </a:pPr>
            <a:r>
              <a:rPr lang="en-GB" sz="1800" dirty="0" smtClean="0"/>
              <a:t>      &lt;/saml1:Attribute&gt;</a:t>
            </a:r>
          </a:p>
        </p:txBody>
      </p:sp>
    </p:spTree>
    <p:extLst>
      <p:ext uri="{BB962C8B-B14F-4D97-AF65-F5344CB8AC3E}">
        <p14:creationId xmlns:p14="http://schemas.microsoft.com/office/powerpoint/2010/main" val="54699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998450" cy="89741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1800" dirty="0" smtClean="0"/>
              <a:t> &lt;saml1:Attribute </a:t>
            </a:r>
            <a:r>
              <a:rPr lang="en-GB" sz="1800" dirty="0" err="1" smtClean="0"/>
              <a:t>AttributeName</a:t>
            </a:r>
            <a:r>
              <a:rPr lang="en-GB" sz="1800" dirty="0" smtClean="0"/>
              <a:t>="</a:t>
            </a:r>
            <a:r>
              <a:rPr lang="en-GB" sz="1800" dirty="0" err="1" smtClean="0"/>
              <a:t>urn:mace:dir:attribute-def:eduPersonTargetedID</a:t>
            </a:r>
            <a:r>
              <a:rPr lang="en-GB" sz="1800" dirty="0" smtClean="0"/>
              <a:t>" </a:t>
            </a:r>
            <a:r>
              <a:rPr lang="en-GB" sz="1800" dirty="0" err="1" smtClean="0"/>
              <a:t>AttributeNamespace</a:t>
            </a:r>
            <a:r>
              <a:rPr lang="en-GB" sz="1800" dirty="0" smtClean="0"/>
              <a:t>="</a:t>
            </a:r>
            <a:r>
              <a:rPr lang="en-GB" sz="1800" dirty="0" err="1" smtClean="0"/>
              <a:t>urn:mace</a:t>
            </a:r>
            <a:endParaRPr lang="en-GB" sz="1800" dirty="0" smtClean="0"/>
          </a:p>
          <a:p>
            <a:pPr>
              <a:buNone/>
            </a:pPr>
            <a:r>
              <a:rPr lang="en-GB" sz="1800" dirty="0" smtClean="0"/>
              <a:t>:shibboleth:1.0:attributeNamespace:uri"&gt;</a:t>
            </a:r>
          </a:p>
          <a:p>
            <a:pPr>
              <a:buNone/>
            </a:pPr>
            <a:r>
              <a:rPr lang="en-GB" sz="1800" dirty="0" smtClean="0"/>
              <a:t>        &lt;saml1:AttributeValue Scope="stfc.ac.uk"&gt;iRhj7iQBkAdX0RNROmF8tZ2LRPo=&lt;/saml1:AttributeValue&gt;</a:t>
            </a:r>
          </a:p>
          <a:p>
            <a:pPr>
              <a:buNone/>
            </a:pPr>
            <a:r>
              <a:rPr lang="en-GB" sz="1800" dirty="0" smtClean="0"/>
              <a:t>      &lt;/saml1:Attribute&gt;</a:t>
            </a:r>
          </a:p>
          <a:p>
            <a:pPr>
              <a:buNone/>
            </a:pPr>
            <a:r>
              <a:rPr lang="en-GB" sz="1800" dirty="0" smtClean="0"/>
              <a:t> &lt;saml1:Attribute </a:t>
            </a:r>
            <a:r>
              <a:rPr lang="en-GB" sz="1800" dirty="0" err="1" smtClean="0"/>
              <a:t>AttributeName</a:t>
            </a:r>
            <a:r>
              <a:rPr lang="en-GB" sz="1800" dirty="0" smtClean="0"/>
              <a:t>="urn:oid:1.3.6.1.4.1.5923.1.1.1.10" </a:t>
            </a:r>
            <a:r>
              <a:rPr lang="en-GB" sz="1800" dirty="0" err="1" smtClean="0"/>
              <a:t>AttributeNamespace</a:t>
            </a:r>
            <a:r>
              <a:rPr lang="en-GB" sz="1800" dirty="0" smtClean="0"/>
              <a:t>="urn:mace:shibboleth:1</a:t>
            </a:r>
          </a:p>
          <a:p>
            <a:pPr>
              <a:buNone/>
            </a:pPr>
            <a:r>
              <a:rPr lang="en-GB" sz="1800" dirty="0" smtClean="0"/>
              <a:t>.0:attributeNamespace:uri"&gt;</a:t>
            </a:r>
          </a:p>
          <a:p>
            <a:pPr>
              <a:buNone/>
            </a:pPr>
            <a:r>
              <a:rPr lang="en-GB" sz="1800" dirty="0" smtClean="0"/>
              <a:t>        &lt;saml1:AttributeValue&gt;</a:t>
            </a:r>
          </a:p>
          <a:p>
            <a:pPr>
              <a:buNone/>
            </a:pPr>
            <a:r>
              <a:rPr lang="en-GB" sz="1800" dirty="0" smtClean="0"/>
              <a:t>          &lt;saml2:NameID xmlns:saml2="urn:oasis:names:tc:SAML:2.0:assertion" Format="urn:oasis:names:tc:SAML:2.0:nameid-format:persistent" </a:t>
            </a:r>
            <a:r>
              <a:rPr lang="en-GB" sz="1800" dirty="0" err="1" smtClean="0"/>
              <a:t>NameQualifier</a:t>
            </a:r>
            <a:r>
              <a:rPr lang="en-GB" sz="1800" dirty="0" smtClean="0"/>
              <a:t>="https://idp01.stfc.ac.uk/shibboleth" </a:t>
            </a:r>
            <a:r>
              <a:rPr lang="en-GB" sz="1800" dirty="0" err="1" smtClean="0"/>
              <a:t>SPNameQualifier</a:t>
            </a:r>
            <a:r>
              <a:rPr lang="en-GB" sz="1800" dirty="0" smtClean="0"/>
              <a:t>="https://cts.ngs.ac.uk/shibboleth-sp"&gt;iRhj7iQBkAdU0RNROmF8tZ2LRPo=&lt;/saml2:NameID&gt;</a:t>
            </a:r>
          </a:p>
          <a:p>
            <a:pPr>
              <a:buNone/>
            </a:pPr>
            <a:r>
              <a:rPr lang="en-GB" sz="1800" dirty="0" smtClean="0"/>
              <a:t>        &lt;/saml1:AttributeValue&gt;</a:t>
            </a:r>
          </a:p>
          <a:p>
            <a:pPr>
              <a:buNone/>
            </a:pPr>
            <a:r>
              <a:rPr lang="en-GB" sz="1800" dirty="0" smtClean="0"/>
              <a:t>      &lt;/saml1:Attribute&gt;</a:t>
            </a:r>
          </a:p>
          <a:p>
            <a:pPr>
              <a:buNone/>
            </a:pPr>
            <a:r>
              <a:rPr lang="en-GB" sz="1800" dirty="0" smtClean="0"/>
              <a:t>    &lt;/saml1:AttributeStatement&gt;</a:t>
            </a:r>
          </a:p>
          <a:p>
            <a:pPr>
              <a:buNone/>
            </a:pPr>
            <a:r>
              <a:rPr lang="en-GB" sz="1800" dirty="0" smtClean="0"/>
              <a:t>    &lt;</a:t>
            </a:r>
            <a:r>
              <a:rPr lang="en-GB" sz="1800" dirty="0" err="1" smtClean="0"/>
              <a:t>ds:Signature</a:t>
            </a:r>
            <a:r>
              <a:rPr lang="en-GB" sz="1800" dirty="0" smtClean="0"/>
              <a:t> </a:t>
            </a:r>
            <a:r>
              <a:rPr lang="en-GB" sz="1800" dirty="0" err="1" smtClean="0"/>
              <a:t>xmlns:ds</a:t>
            </a:r>
            <a:r>
              <a:rPr lang="en-GB" sz="1800" dirty="0" smtClean="0"/>
              <a:t>="http://www.w3.org/2000/09/xmldsig#"&gt;</a:t>
            </a:r>
          </a:p>
          <a:p>
            <a:pPr>
              <a:buNone/>
            </a:pPr>
            <a:r>
              <a:rPr lang="en-GB" sz="1800" dirty="0" smtClean="0"/>
              <a:t>      &lt;</a:t>
            </a:r>
            <a:r>
              <a:rPr lang="en-GB" sz="1800" dirty="0" err="1" smtClean="0"/>
              <a:t>ds:SignedInfo</a:t>
            </a:r>
            <a:r>
              <a:rPr lang="en-GB" sz="1800" dirty="0" smtClean="0"/>
              <a:t>&gt;</a:t>
            </a:r>
          </a:p>
          <a:p>
            <a:pPr>
              <a:buNone/>
            </a:pPr>
            <a:r>
              <a:rPr lang="en-GB" sz="1800" dirty="0" smtClean="0"/>
              <a:t>        &lt;</a:t>
            </a:r>
            <a:r>
              <a:rPr lang="en-GB" sz="1800" dirty="0" err="1" smtClean="0"/>
              <a:t>ds:CanonicalizationMethod</a:t>
            </a:r>
            <a:r>
              <a:rPr lang="en-GB" sz="1800" dirty="0" smtClean="0"/>
              <a:t> Algorithm="http://www.w3.org/2001/10/xml-exc-c14n#"/&gt;</a:t>
            </a:r>
          </a:p>
          <a:p>
            <a:pPr>
              <a:buNone/>
            </a:pPr>
            <a:r>
              <a:rPr lang="en-GB" sz="1800" dirty="0" smtClean="0"/>
              <a:t>        &lt;</a:t>
            </a:r>
            <a:r>
              <a:rPr lang="en-GB" sz="1800" dirty="0" err="1" smtClean="0"/>
              <a:t>ds:SignatureMethod</a:t>
            </a:r>
            <a:r>
              <a:rPr lang="en-GB" sz="1800" dirty="0" smtClean="0"/>
              <a:t> Algorithm="http://www.w3.org/2000/09/xmldsig#rsa-sha1"/&gt;</a:t>
            </a:r>
          </a:p>
          <a:p>
            <a:pPr>
              <a:buNone/>
            </a:pPr>
            <a:r>
              <a:rPr lang="en-GB" sz="1800" dirty="0" smtClean="0"/>
              <a:t>        &lt;</a:t>
            </a:r>
            <a:r>
              <a:rPr lang="en-GB" sz="1800" dirty="0" err="1" smtClean="0"/>
              <a:t>ds:Reference</a:t>
            </a:r>
            <a:r>
              <a:rPr lang="en-GB" sz="1800" dirty="0" smtClean="0"/>
              <a:t> URI="#_2e206ce17497f236534267bca235ddeb"&gt;</a:t>
            </a:r>
          </a:p>
          <a:p>
            <a:pPr>
              <a:buNone/>
            </a:pPr>
            <a:r>
              <a:rPr lang="en-GB" sz="1800" dirty="0" smtClean="0"/>
              <a:t>          &lt;</a:t>
            </a:r>
            <a:r>
              <a:rPr lang="en-GB" sz="1800" dirty="0" err="1" smtClean="0"/>
              <a:t>ds:Transforms</a:t>
            </a:r>
            <a:r>
              <a:rPr lang="en-GB" sz="1800" dirty="0" smtClean="0"/>
              <a:t>&gt;</a:t>
            </a:r>
          </a:p>
          <a:p>
            <a:pPr>
              <a:buNone/>
            </a:pPr>
            <a:r>
              <a:rPr lang="en-GB" sz="1800" dirty="0" smtClean="0"/>
              <a:t>            &lt;</a:t>
            </a:r>
            <a:r>
              <a:rPr lang="en-GB" sz="1800" dirty="0" err="1" smtClean="0"/>
              <a:t>ds:Transform</a:t>
            </a:r>
            <a:r>
              <a:rPr lang="en-GB" sz="1800" dirty="0" smtClean="0"/>
              <a:t> Algorithm="http://www.w3.org/2000/09/xmldsig#enveloped-signature"/&gt;</a:t>
            </a:r>
          </a:p>
          <a:p>
            <a:pPr>
              <a:buNone/>
            </a:pPr>
            <a:r>
              <a:rPr lang="en-GB" sz="1800" dirty="0" smtClean="0"/>
              <a:t>            &lt;</a:t>
            </a:r>
            <a:r>
              <a:rPr lang="en-GB" sz="1800" dirty="0" err="1" smtClean="0"/>
              <a:t>ds:Transform</a:t>
            </a:r>
            <a:r>
              <a:rPr lang="en-GB" sz="1800" dirty="0" smtClean="0"/>
              <a:t> Algorithm="http://www.w3.org/2001/10/xml-exc-c14n#"&gt;</a:t>
            </a:r>
          </a:p>
          <a:p>
            <a:pPr>
              <a:buNone/>
            </a:pPr>
            <a:r>
              <a:rPr lang="en-GB" sz="1800" dirty="0" smtClean="0"/>
              <a:t>              &lt;</a:t>
            </a:r>
            <a:r>
              <a:rPr lang="en-GB" sz="1800" dirty="0" err="1" smtClean="0"/>
              <a:t>ec:InclusiveNamespaces</a:t>
            </a:r>
            <a:r>
              <a:rPr lang="en-GB" sz="1800" dirty="0" smtClean="0"/>
              <a:t> </a:t>
            </a:r>
            <a:r>
              <a:rPr lang="en-GB" sz="1800" dirty="0" err="1" smtClean="0"/>
              <a:t>xmlns:ec</a:t>
            </a:r>
            <a:r>
              <a:rPr lang="en-GB" sz="1800" dirty="0" smtClean="0"/>
              <a:t>="http://www.w3.org/2001/10/xml-exc-c14n#" </a:t>
            </a:r>
            <a:r>
              <a:rPr lang="en-GB" sz="1800" dirty="0" err="1" smtClean="0"/>
              <a:t>PrefixList</a:t>
            </a:r>
            <a:r>
              <a:rPr lang="en-GB" sz="1800" dirty="0" smtClean="0"/>
              <a:t>="</a:t>
            </a:r>
            <a:r>
              <a:rPr lang="en-GB" sz="1800" dirty="0" err="1" smtClean="0"/>
              <a:t>ds</a:t>
            </a:r>
            <a:r>
              <a:rPr lang="en-GB" sz="1800" dirty="0" smtClean="0"/>
              <a:t> saml1 saml2"/&gt;</a:t>
            </a:r>
          </a:p>
          <a:p>
            <a:pPr>
              <a:buNone/>
            </a:pPr>
            <a:r>
              <a:rPr lang="en-GB" sz="1800" dirty="0" smtClean="0"/>
              <a:t>            &lt;/</a:t>
            </a:r>
            <a:r>
              <a:rPr lang="en-GB" sz="1800" dirty="0" err="1" smtClean="0"/>
              <a:t>ds:Transform</a:t>
            </a:r>
            <a:r>
              <a:rPr lang="en-GB" sz="1800" dirty="0" smtClean="0"/>
              <a:t>&gt;</a:t>
            </a:r>
          </a:p>
          <a:p>
            <a:pPr>
              <a:buNone/>
            </a:pPr>
            <a:r>
              <a:rPr lang="en-GB" sz="1800" dirty="0" smtClean="0"/>
              <a:t>          &lt;/</a:t>
            </a:r>
            <a:r>
              <a:rPr lang="en-GB" sz="1800" dirty="0" err="1" smtClean="0"/>
              <a:t>ds:Transforms</a:t>
            </a:r>
            <a:r>
              <a:rPr lang="en-GB" sz="1800" dirty="0" smtClean="0"/>
              <a:t>&gt;</a:t>
            </a:r>
          </a:p>
          <a:p>
            <a:pPr>
              <a:buNone/>
            </a:pPr>
            <a:r>
              <a:rPr lang="en-GB" sz="1800" dirty="0" smtClean="0"/>
              <a:t>          &lt;</a:t>
            </a:r>
            <a:r>
              <a:rPr lang="en-GB" sz="1800" dirty="0" err="1" smtClean="0"/>
              <a:t>ds:DigestMethod</a:t>
            </a:r>
            <a:r>
              <a:rPr lang="en-GB" sz="1800" dirty="0" smtClean="0"/>
              <a:t> Algorithm="http://www.w3.org/2000/09/xmldsig#sha1"/&gt;</a:t>
            </a:r>
          </a:p>
          <a:p>
            <a:pPr>
              <a:buNone/>
            </a:pPr>
            <a:r>
              <a:rPr lang="en-GB" sz="1800" dirty="0" smtClean="0"/>
              <a:t>          &lt;</a:t>
            </a:r>
            <a:r>
              <a:rPr lang="en-GB" sz="1800" dirty="0" err="1" smtClean="0"/>
              <a:t>ds:DigestValue</a:t>
            </a:r>
            <a:r>
              <a:rPr lang="en-GB" sz="1800" dirty="0" smtClean="0"/>
              <a:t>&gt;3LnxpiimX52ooRFA3U19m6M222E=&lt;/</a:t>
            </a:r>
            <a:r>
              <a:rPr lang="en-GB" sz="1800" dirty="0" err="1" smtClean="0"/>
              <a:t>ds:DigestValue</a:t>
            </a:r>
            <a:r>
              <a:rPr lang="en-GB" sz="1800" dirty="0" smtClean="0"/>
              <a:t>&gt;</a:t>
            </a:r>
          </a:p>
          <a:p>
            <a:pPr>
              <a:buNone/>
            </a:pPr>
            <a:r>
              <a:rPr lang="en-GB" sz="1800" dirty="0" smtClean="0"/>
              <a:t>        &lt;/</a:t>
            </a:r>
            <a:r>
              <a:rPr lang="en-GB" sz="1800" dirty="0" err="1" smtClean="0"/>
              <a:t>ds:Reference</a:t>
            </a:r>
            <a:r>
              <a:rPr lang="en-GB" sz="1800" dirty="0" smtClean="0"/>
              <a:t>&gt;</a:t>
            </a:r>
          </a:p>
          <a:p>
            <a:pPr>
              <a:buNone/>
            </a:pPr>
            <a:r>
              <a:rPr lang="en-GB" sz="1800" dirty="0" smtClean="0"/>
              <a:t>      &lt;/</a:t>
            </a:r>
            <a:r>
              <a:rPr lang="en-GB" sz="1800" dirty="0" err="1" smtClean="0"/>
              <a:t>ds:SignedInfo</a:t>
            </a:r>
            <a:r>
              <a:rPr lang="en-GB" sz="1800" dirty="0" smtClean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57354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998450" cy="89741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1800" dirty="0" smtClean="0"/>
              <a:t> &lt;</a:t>
            </a:r>
            <a:r>
              <a:rPr lang="en-GB" sz="1800" dirty="0" err="1" smtClean="0"/>
              <a:t>ds:SignatureValue</a:t>
            </a:r>
            <a:r>
              <a:rPr lang="en-GB" sz="1800" dirty="0" smtClean="0"/>
              <a:t>&gt;</a:t>
            </a:r>
          </a:p>
          <a:p>
            <a:pPr>
              <a:buNone/>
            </a:pPr>
            <a:r>
              <a:rPr lang="en-GB" sz="1800" dirty="0" err="1" smtClean="0"/>
              <a:t>dAocOTGz</a:t>
            </a:r>
            <a:r>
              <a:rPr lang="en-GB" sz="1800" dirty="0" smtClean="0"/>
              <a:t>/SzwJDFgXUKkE5QASv7aDdZOtKQhqtbwreEFlb/73cVMgbcYf+/RTIVZyEAxUwnmAW3z</a:t>
            </a:r>
          </a:p>
          <a:p>
            <a:pPr>
              <a:buNone/>
            </a:pPr>
            <a:r>
              <a:rPr lang="en-GB" sz="1800" dirty="0" smtClean="0"/>
              <a:t>e4n8mh+hgwHYjw11VHset/vk4E9PNDv5uLq1QlLpaO7oUDjYir4W1HPFeMv/27nrEqei0F9rBwn2</a:t>
            </a:r>
          </a:p>
          <a:p>
            <a:pPr>
              <a:buNone/>
            </a:pPr>
            <a:r>
              <a:rPr lang="en-GB" sz="1800" dirty="0" smtClean="0"/>
              <a:t>0SsRcJSGqnBhLm42XDPJlOkE24MLbirVJYG4q/un3CjdRe2WxOw4f/cSo91vVrUDMcaYBl2w+ekU</a:t>
            </a:r>
          </a:p>
          <a:p>
            <a:pPr>
              <a:buNone/>
            </a:pPr>
            <a:r>
              <a:rPr lang="en-GB" sz="1800" dirty="0" smtClean="0"/>
              <a:t>fwysdECKGtHrbM4zlKZFxjdB/NvDLuzrouywb99SjzaFozP2PTjQ3vuZKB9DQjZ9feSLATXXREla</a:t>
            </a:r>
          </a:p>
          <a:p>
            <a:pPr>
              <a:buNone/>
            </a:pPr>
            <a:r>
              <a:rPr lang="en-GB" sz="1800" dirty="0" smtClean="0"/>
              <a:t>34qTRF2kbk+pQgQlFkAHlF/drb30oDRqJjDU0w==</a:t>
            </a:r>
          </a:p>
          <a:p>
            <a:pPr>
              <a:buNone/>
            </a:pPr>
            <a:r>
              <a:rPr lang="en-GB" sz="1800" dirty="0" smtClean="0"/>
              <a:t>&lt;/</a:t>
            </a:r>
            <a:r>
              <a:rPr lang="en-GB" sz="1800" dirty="0" err="1" smtClean="0"/>
              <a:t>ds:SignatureValue</a:t>
            </a:r>
            <a:r>
              <a:rPr lang="en-GB" sz="1800" dirty="0" smtClean="0"/>
              <a:t>&gt;</a:t>
            </a:r>
          </a:p>
          <a:p>
            <a:pPr>
              <a:buNone/>
            </a:pPr>
            <a:r>
              <a:rPr lang="en-GB" sz="1800" dirty="0" smtClean="0"/>
              <a:t>      &lt;</a:t>
            </a:r>
            <a:r>
              <a:rPr lang="en-GB" sz="1800" dirty="0" err="1" smtClean="0"/>
              <a:t>ds:KeyInfo</a:t>
            </a:r>
            <a:r>
              <a:rPr lang="en-GB" sz="1800" dirty="0" smtClean="0"/>
              <a:t>&gt;</a:t>
            </a:r>
          </a:p>
          <a:p>
            <a:pPr>
              <a:buNone/>
            </a:pPr>
            <a:r>
              <a:rPr lang="en-GB" sz="1800" dirty="0" smtClean="0"/>
              <a:t>        &lt;ds:X509Data&gt;</a:t>
            </a:r>
          </a:p>
          <a:p>
            <a:pPr>
              <a:buNone/>
            </a:pPr>
            <a:r>
              <a:rPr lang="en-GB" sz="1800" dirty="0" smtClean="0"/>
              <a:t> &lt;ds:X509Certificate&gt;MIIEyjCCA7KgAwIBAgIRAK+p22GgJZ2vghQCYUoavLEwDQYJKoZIhvcNAQEFBQAwNjELMAkGA1UE</a:t>
            </a:r>
          </a:p>
          <a:p>
            <a:pPr>
              <a:buNone/>
            </a:pPr>
            <a:r>
              <a:rPr lang="en-GB" sz="1800" dirty="0" smtClean="0"/>
              <a:t>BhMCTkwxDzANBgNVBAoTBlRFUkVOQTEWMBQGA1UEAxMNVEVSRU5BIFNTTCBDQTAeFw0xMDA1Mjgw</a:t>
            </a:r>
          </a:p>
          <a:p>
            <a:pPr>
              <a:buNone/>
            </a:pPr>
            <a:r>
              <a:rPr lang="en-US" sz="1800" dirty="0" smtClean="0"/>
              <a:t>  ... blah </a:t>
            </a:r>
            <a:r>
              <a:rPr lang="en-US" sz="1800" dirty="0" err="1" smtClean="0"/>
              <a:t>blah</a:t>
            </a:r>
            <a:r>
              <a:rPr lang="en-US" sz="1800" dirty="0" smtClean="0"/>
              <a:t> </a:t>
            </a:r>
            <a:r>
              <a:rPr lang="en-US" sz="1800" dirty="0" err="1" smtClean="0"/>
              <a:t>blah</a:t>
            </a:r>
            <a:r>
              <a:rPr lang="en-US" sz="1800" dirty="0" smtClean="0"/>
              <a:t>...</a:t>
            </a:r>
            <a:endParaRPr lang="en-GB" sz="1800" dirty="0" smtClean="0"/>
          </a:p>
          <a:p>
            <a:pPr>
              <a:buNone/>
            </a:pPr>
            <a:r>
              <a:rPr lang="en-GB" sz="1800" dirty="0" smtClean="0"/>
              <a:t>ZW5hLm9yZy9URVJFTkFTU0xDQS5jcnQwJgYIKwYBBQUHMAGGGmh0dHA6Ly9vY3NwLnRjcy50ZXJl</a:t>
            </a:r>
          </a:p>
          <a:p>
            <a:pPr>
              <a:buNone/>
            </a:pPr>
            <a:r>
              <a:rPr lang="en-GB" sz="1800" dirty="0" smtClean="0"/>
              <a:t>bmEub3JnMCIGA1UdEQQbMBmCF3NoaWJib2xldGgwMS5zdGZjLmFjLnVrMA0GCSqGSIb3DQEBBQUA</a:t>
            </a:r>
          </a:p>
          <a:p>
            <a:pPr>
              <a:buNone/>
            </a:pPr>
            <a:r>
              <a:rPr lang="en-GB" sz="1800" dirty="0" smtClean="0"/>
              <a:t>A4IBAQAE8B8pMfIaUbes+d9rNNWgOBxxBzsvU1kfp4RHt5ePYx8Sfz9I0Pb+2D7e6fZhil+WBv4E</a:t>
            </a:r>
          </a:p>
          <a:p>
            <a:pPr>
              <a:buNone/>
            </a:pPr>
            <a:r>
              <a:rPr lang="en-GB" sz="1800" dirty="0" smtClean="0"/>
              <a:t>paiMK7J8k+UbmiWkNEALx4CGsdFWtwpoiHuADZN3EY6xxHM7enS/vlrHQRK2BPEihRCFtoAdrVYc</a:t>
            </a:r>
          </a:p>
          <a:p>
            <a:pPr>
              <a:buNone/>
            </a:pPr>
            <a:r>
              <a:rPr lang="en-GB" sz="1800" dirty="0" smtClean="0"/>
              <a:t>J+/iSoeuNXrFZpWgsiwYWTh3/</a:t>
            </a:r>
            <a:r>
              <a:rPr lang="en-GB" sz="1800" dirty="0" err="1" smtClean="0"/>
              <a:t>ZYvNDZE</a:t>
            </a:r>
            <a:r>
              <a:rPr lang="en-GB" sz="1800" dirty="0" smtClean="0"/>
              <a:t>/uZ9Uhor7m9jEj4NjOkrHthX7r/UDVN4wFfGyPd7VTzT</a:t>
            </a:r>
          </a:p>
          <a:p>
            <a:pPr>
              <a:buNone/>
            </a:pPr>
            <a:r>
              <a:rPr lang="en-GB" sz="1800" dirty="0" smtClean="0"/>
              <a:t>ls5xbg4s1Q6Z/2eKTYtSt86FDg5ebi02Yw2YwLXZqlk8p5ujoQzcpItOItEEN0Z0nZuZjGQbsNqd</a:t>
            </a:r>
          </a:p>
          <a:p>
            <a:pPr>
              <a:buNone/>
            </a:pPr>
            <a:r>
              <a:rPr lang="en-GB" sz="1800" dirty="0" smtClean="0"/>
              <a:t>ctCGsvyDXXM0b9iI44OhCIk2SWb95Wf7ZsHHYUe8AjFX&lt;/ds:X509Certificate&gt;</a:t>
            </a:r>
          </a:p>
          <a:p>
            <a:pPr>
              <a:buNone/>
            </a:pPr>
            <a:r>
              <a:rPr lang="en-GB" sz="1800" dirty="0" smtClean="0"/>
              <a:t>        &lt;/ds:X509Data&gt;</a:t>
            </a:r>
          </a:p>
          <a:p>
            <a:pPr>
              <a:buNone/>
            </a:pPr>
            <a:r>
              <a:rPr lang="en-GB" sz="1800" dirty="0" smtClean="0"/>
              <a:t>      &lt;/</a:t>
            </a:r>
            <a:r>
              <a:rPr lang="en-GB" sz="1800" dirty="0" err="1" smtClean="0"/>
              <a:t>ds:KeyInfo</a:t>
            </a:r>
            <a:r>
              <a:rPr lang="en-GB" sz="1800" dirty="0" smtClean="0"/>
              <a:t>&gt;</a:t>
            </a:r>
          </a:p>
          <a:p>
            <a:pPr>
              <a:buNone/>
            </a:pPr>
            <a:r>
              <a:rPr lang="en-GB" sz="1800" dirty="0" smtClean="0"/>
              <a:t>    &lt;/</a:t>
            </a:r>
            <a:r>
              <a:rPr lang="en-GB" sz="1800" dirty="0" err="1" smtClean="0"/>
              <a:t>ds:Signature</a:t>
            </a:r>
            <a:r>
              <a:rPr lang="en-GB" sz="1800" dirty="0" smtClean="0"/>
              <a:t>&gt;</a:t>
            </a:r>
          </a:p>
          <a:p>
            <a:pPr>
              <a:buNone/>
            </a:pPr>
            <a:r>
              <a:rPr lang="en-GB" sz="1800" dirty="0" smtClean="0"/>
              <a:t>  &lt;/saml1:Assertion&gt;</a:t>
            </a:r>
          </a:p>
          <a:p>
            <a:pPr>
              <a:buNone/>
            </a:pPr>
            <a:r>
              <a:rPr lang="en-GB" sz="1800" dirty="0" smtClean="0"/>
              <a:t>&lt;/saml1p:Response&gt;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95812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 35"/>
          <p:cNvSpPr/>
          <p:nvPr/>
        </p:nvSpPr>
        <p:spPr>
          <a:xfrm>
            <a:off x="388409" y="1226172"/>
            <a:ext cx="11897774" cy="8241693"/>
          </a:xfrm>
          <a:custGeom>
            <a:avLst/>
            <a:gdLst>
              <a:gd name="connsiteX0" fmla="*/ 4816637 w 11897774"/>
              <a:gd name="connsiteY0" fmla="*/ 389141 h 8239221"/>
              <a:gd name="connsiteX1" fmla="*/ 1792083 w 11897774"/>
              <a:gd name="connsiteY1" fmla="*/ 1444218 h 8239221"/>
              <a:gd name="connsiteX2" fmla="*/ 842514 w 11897774"/>
              <a:gd name="connsiteY2" fmla="*/ 2622387 h 8239221"/>
              <a:gd name="connsiteX3" fmla="*/ 174299 w 11897774"/>
              <a:gd name="connsiteY3" fmla="*/ 4011571 h 8239221"/>
              <a:gd name="connsiteX4" fmla="*/ 191883 w 11897774"/>
              <a:gd name="connsiteY4" fmla="*/ 6491002 h 8239221"/>
              <a:gd name="connsiteX5" fmla="*/ 2319622 w 11897774"/>
              <a:gd name="connsiteY5" fmla="*/ 7827433 h 8239221"/>
              <a:gd name="connsiteX6" fmla="*/ 5959637 w 11897774"/>
              <a:gd name="connsiteY6" fmla="*/ 8231879 h 8239221"/>
              <a:gd name="connsiteX7" fmla="*/ 7401576 w 11897774"/>
              <a:gd name="connsiteY7" fmla="*/ 8091202 h 8239221"/>
              <a:gd name="connsiteX8" fmla="*/ 10971253 w 11897774"/>
              <a:gd name="connsiteY8" fmla="*/ 8126371 h 8239221"/>
              <a:gd name="connsiteX9" fmla="*/ 11446037 w 11897774"/>
              <a:gd name="connsiteY9" fmla="*/ 7053710 h 8239221"/>
              <a:gd name="connsiteX10" fmla="*/ 11287776 w 11897774"/>
              <a:gd name="connsiteY10" fmla="*/ 4838048 h 8239221"/>
              <a:gd name="connsiteX11" fmla="*/ 11797729 w 11897774"/>
              <a:gd name="connsiteY11" fmla="*/ 4187418 h 8239221"/>
              <a:gd name="connsiteX12" fmla="*/ 11815314 w 11897774"/>
              <a:gd name="connsiteY12" fmla="*/ 2112433 h 8239221"/>
              <a:gd name="connsiteX13" fmla="*/ 10918499 w 11897774"/>
              <a:gd name="connsiteY13" fmla="*/ 688079 h 8239221"/>
              <a:gd name="connsiteX14" fmla="*/ 8526991 w 11897774"/>
              <a:gd name="connsiteY14" fmla="*/ 2279 h 8239221"/>
              <a:gd name="connsiteX15" fmla="*/ 4869391 w 11897774"/>
              <a:gd name="connsiteY15" fmla="*/ 371556 h 8239221"/>
              <a:gd name="connsiteX0" fmla="*/ 4816637 w 11897774"/>
              <a:gd name="connsiteY0" fmla="*/ 389141 h 8239221"/>
              <a:gd name="connsiteX1" fmla="*/ 1792083 w 11897774"/>
              <a:gd name="connsiteY1" fmla="*/ 1444218 h 8239221"/>
              <a:gd name="connsiteX2" fmla="*/ 842514 w 11897774"/>
              <a:gd name="connsiteY2" fmla="*/ 2622387 h 8239221"/>
              <a:gd name="connsiteX3" fmla="*/ 174299 w 11897774"/>
              <a:gd name="connsiteY3" fmla="*/ 4011571 h 8239221"/>
              <a:gd name="connsiteX4" fmla="*/ 191883 w 11897774"/>
              <a:gd name="connsiteY4" fmla="*/ 6491002 h 8239221"/>
              <a:gd name="connsiteX5" fmla="*/ 2319622 w 11897774"/>
              <a:gd name="connsiteY5" fmla="*/ 7827433 h 8239221"/>
              <a:gd name="connsiteX6" fmla="*/ 5959637 w 11897774"/>
              <a:gd name="connsiteY6" fmla="*/ 8231879 h 8239221"/>
              <a:gd name="connsiteX7" fmla="*/ 7401576 w 11897774"/>
              <a:gd name="connsiteY7" fmla="*/ 8091202 h 8239221"/>
              <a:gd name="connsiteX8" fmla="*/ 10971253 w 11897774"/>
              <a:gd name="connsiteY8" fmla="*/ 8126371 h 8239221"/>
              <a:gd name="connsiteX9" fmla="*/ 11446037 w 11897774"/>
              <a:gd name="connsiteY9" fmla="*/ 7053710 h 8239221"/>
              <a:gd name="connsiteX10" fmla="*/ 11287776 w 11897774"/>
              <a:gd name="connsiteY10" fmla="*/ 4838048 h 8239221"/>
              <a:gd name="connsiteX11" fmla="*/ 11797729 w 11897774"/>
              <a:gd name="connsiteY11" fmla="*/ 4187418 h 8239221"/>
              <a:gd name="connsiteX12" fmla="*/ 11815314 w 11897774"/>
              <a:gd name="connsiteY12" fmla="*/ 2112433 h 8239221"/>
              <a:gd name="connsiteX13" fmla="*/ 10918499 w 11897774"/>
              <a:gd name="connsiteY13" fmla="*/ 688079 h 8239221"/>
              <a:gd name="connsiteX14" fmla="*/ 8526991 w 11897774"/>
              <a:gd name="connsiteY14" fmla="*/ 2279 h 8239221"/>
              <a:gd name="connsiteX15" fmla="*/ 4799053 w 11897774"/>
              <a:gd name="connsiteY15" fmla="*/ 371556 h 8239221"/>
              <a:gd name="connsiteX0" fmla="*/ 4816637 w 11897774"/>
              <a:gd name="connsiteY0" fmla="*/ 392939 h 8243019"/>
              <a:gd name="connsiteX1" fmla="*/ 1792083 w 11897774"/>
              <a:gd name="connsiteY1" fmla="*/ 1448016 h 8243019"/>
              <a:gd name="connsiteX2" fmla="*/ 842514 w 11897774"/>
              <a:gd name="connsiteY2" fmla="*/ 2626185 h 8243019"/>
              <a:gd name="connsiteX3" fmla="*/ 174299 w 11897774"/>
              <a:gd name="connsiteY3" fmla="*/ 4015369 h 8243019"/>
              <a:gd name="connsiteX4" fmla="*/ 191883 w 11897774"/>
              <a:gd name="connsiteY4" fmla="*/ 6494800 h 8243019"/>
              <a:gd name="connsiteX5" fmla="*/ 2319622 w 11897774"/>
              <a:gd name="connsiteY5" fmla="*/ 7831231 h 8243019"/>
              <a:gd name="connsiteX6" fmla="*/ 5959637 w 11897774"/>
              <a:gd name="connsiteY6" fmla="*/ 8235677 h 8243019"/>
              <a:gd name="connsiteX7" fmla="*/ 7401576 w 11897774"/>
              <a:gd name="connsiteY7" fmla="*/ 8095000 h 8243019"/>
              <a:gd name="connsiteX8" fmla="*/ 10971253 w 11897774"/>
              <a:gd name="connsiteY8" fmla="*/ 8130169 h 8243019"/>
              <a:gd name="connsiteX9" fmla="*/ 11446037 w 11897774"/>
              <a:gd name="connsiteY9" fmla="*/ 7057508 h 8243019"/>
              <a:gd name="connsiteX10" fmla="*/ 11287776 w 11897774"/>
              <a:gd name="connsiteY10" fmla="*/ 4841846 h 8243019"/>
              <a:gd name="connsiteX11" fmla="*/ 11797729 w 11897774"/>
              <a:gd name="connsiteY11" fmla="*/ 4191216 h 8243019"/>
              <a:gd name="connsiteX12" fmla="*/ 11815314 w 11897774"/>
              <a:gd name="connsiteY12" fmla="*/ 2116231 h 8243019"/>
              <a:gd name="connsiteX13" fmla="*/ 10918499 w 11897774"/>
              <a:gd name="connsiteY13" fmla="*/ 691877 h 8243019"/>
              <a:gd name="connsiteX14" fmla="*/ 8526991 w 11897774"/>
              <a:gd name="connsiteY14" fmla="*/ 6077 h 8243019"/>
              <a:gd name="connsiteX15" fmla="*/ 4799053 w 11897774"/>
              <a:gd name="connsiteY15" fmla="*/ 375354 h 8243019"/>
              <a:gd name="connsiteX0" fmla="*/ 4816637 w 11897774"/>
              <a:gd name="connsiteY0" fmla="*/ 389892 h 8239972"/>
              <a:gd name="connsiteX1" fmla="*/ 1792083 w 11897774"/>
              <a:gd name="connsiteY1" fmla="*/ 1444969 h 8239972"/>
              <a:gd name="connsiteX2" fmla="*/ 842514 w 11897774"/>
              <a:gd name="connsiteY2" fmla="*/ 2623138 h 8239972"/>
              <a:gd name="connsiteX3" fmla="*/ 174299 w 11897774"/>
              <a:gd name="connsiteY3" fmla="*/ 4012322 h 8239972"/>
              <a:gd name="connsiteX4" fmla="*/ 191883 w 11897774"/>
              <a:gd name="connsiteY4" fmla="*/ 6491753 h 8239972"/>
              <a:gd name="connsiteX5" fmla="*/ 2319622 w 11897774"/>
              <a:gd name="connsiteY5" fmla="*/ 7828184 h 8239972"/>
              <a:gd name="connsiteX6" fmla="*/ 5959637 w 11897774"/>
              <a:gd name="connsiteY6" fmla="*/ 8232630 h 8239972"/>
              <a:gd name="connsiteX7" fmla="*/ 7401576 w 11897774"/>
              <a:gd name="connsiteY7" fmla="*/ 8091953 h 8239972"/>
              <a:gd name="connsiteX8" fmla="*/ 10971253 w 11897774"/>
              <a:gd name="connsiteY8" fmla="*/ 8127122 h 8239972"/>
              <a:gd name="connsiteX9" fmla="*/ 11446037 w 11897774"/>
              <a:gd name="connsiteY9" fmla="*/ 7054461 h 8239972"/>
              <a:gd name="connsiteX10" fmla="*/ 11287776 w 11897774"/>
              <a:gd name="connsiteY10" fmla="*/ 4838799 h 8239972"/>
              <a:gd name="connsiteX11" fmla="*/ 11797729 w 11897774"/>
              <a:gd name="connsiteY11" fmla="*/ 4188169 h 8239972"/>
              <a:gd name="connsiteX12" fmla="*/ 11815314 w 11897774"/>
              <a:gd name="connsiteY12" fmla="*/ 2113184 h 8239972"/>
              <a:gd name="connsiteX13" fmla="*/ 10918499 w 11897774"/>
              <a:gd name="connsiteY13" fmla="*/ 688830 h 8239972"/>
              <a:gd name="connsiteX14" fmla="*/ 8526991 w 11897774"/>
              <a:gd name="connsiteY14" fmla="*/ 3030 h 8239972"/>
              <a:gd name="connsiteX15" fmla="*/ 4875253 w 11897774"/>
              <a:gd name="connsiteY15" fmla="*/ 448507 h 8239972"/>
              <a:gd name="connsiteX0" fmla="*/ 4816637 w 11897774"/>
              <a:gd name="connsiteY0" fmla="*/ 391613 h 8241693"/>
              <a:gd name="connsiteX1" fmla="*/ 1792083 w 11897774"/>
              <a:gd name="connsiteY1" fmla="*/ 1446690 h 8241693"/>
              <a:gd name="connsiteX2" fmla="*/ 842514 w 11897774"/>
              <a:gd name="connsiteY2" fmla="*/ 2624859 h 8241693"/>
              <a:gd name="connsiteX3" fmla="*/ 174299 w 11897774"/>
              <a:gd name="connsiteY3" fmla="*/ 4014043 h 8241693"/>
              <a:gd name="connsiteX4" fmla="*/ 191883 w 11897774"/>
              <a:gd name="connsiteY4" fmla="*/ 6493474 h 8241693"/>
              <a:gd name="connsiteX5" fmla="*/ 2319622 w 11897774"/>
              <a:gd name="connsiteY5" fmla="*/ 7829905 h 8241693"/>
              <a:gd name="connsiteX6" fmla="*/ 5959637 w 11897774"/>
              <a:gd name="connsiteY6" fmla="*/ 8234351 h 8241693"/>
              <a:gd name="connsiteX7" fmla="*/ 7401576 w 11897774"/>
              <a:gd name="connsiteY7" fmla="*/ 8093674 h 8241693"/>
              <a:gd name="connsiteX8" fmla="*/ 10971253 w 11897774"/>
              <a:gd name="connsiteY8" fmla="*/ 8128843 h 8241693"/>
              <a:gd name="connsiteX9" fmla="*/ 11446037 w 11897774"/>
              <a:gd name="connsiteY9" fmla="*/ 7056182 h 8241693"/>
              <a:gd name="connsiteX10" fmla="*/ 11287776 w 11897774"/>
              <a:gd name="connsiteY10" fmla="*/ 4840520 h 8241693"/>
              <a:gd name="connsiteX11" fmla="*/ 11797729 w 11897774"/>
              <a:gd name="connsiteY11" fmla="*/ 4189890 h 8241693"/>
              <a:gd name="connsiteX12" fmla="*/ 11815314 w 11897774"/>
              <a:gd name="connsiteY12" fmla="*/ 2114905 h 8241693"/>
              <a:gd name="connsiteX13" fmla="*/ 10918499 w 11897774"/>
              <a:gd name="connsiteY13" fmla="*/ 690551 h 8241693"/>
              <a:gd name="connsiteX14" fmla="*/ 8526991 w 11897774"/>
              <a:gd name="connsiteY14" fmla="*/ 4751 h 8241693"/>
              <a:gd name="connsiteX15" fmla="*/ 4818103 w 11897774"/>
              <a:gd name="connsiteY15" fmla="*/ 402603 h 8241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897774" h="8241693">
                <a:moveTo>
                  <a:pt x="4816637" y="391613"/>
                </a:moveTo>
                <a:cubicBezTo>
                  <a:pt x="3635537" y="733047"/>
                  <a:pt x="2454437" y="1074482"/>
                  <a:pt x="1792083" y="1446690"/>
                </a:cubicBezTo>
                <a:cubicBezTo>
                  <a:pt x="1129729" y="1818898"/>
                  <a:pt x="1112145" y="2196967"/>
                  <a:pt x="842514" y="2624859"/>
                </a:cubicBezTo>
                <a:cubicBezTo>
                  <a:pt x="572883" y="3052751"/>
                  <a:pt x="282737" y="3369274"/>
                  <a:pt x="174299" y="4014043"/>
                </a:cubicBezTo>
                <a:cubicBezTo>
                  <a:pt x="65861" y="4658812"/>
                  <a:pt x="-165671" y="5857497"/>
                  <a:pt x="191883" y="6493474"/>
                </a:cubicBezTo>
                <a:cubicBezTo>
                  <a:pt x="549437" y="7129451"/>
                  <a:pt x="1358330" y="7539759"/>
                  <a:pt x="2319622" y="7829905"/>
                </a:cubicBezTo>
                <a:cubicBezTo>
                  <a:pt x="3280914" y="8120051"/>
                  <a:pt x="5112645" y="8190390"/>
                  <a:pt x="5959637" y="8234351"/>
                </a:cubicBezTo>
                <a:cubicBezTo>
                  <a:pt x="6806629" y="8278312"/>
                  <a:pt x="6566307" y="8111259"/>
                  <a:pt x="7401576" y="8093674"/>
                </a:cubicBezTo>
                <a:cubicBezTo>
                  <a:pt x="8236845" y="8076089"/>
                  <a:pt x="10297176" y="8301758"/>
                  <a:pt x="10971253" y="8128843"/>
                </a:cubicBezTo>
                <a:cubicBezTo>
                  <a:pt x="11645330" y="7955928"/>
                  <a:pt x="11393283" y="7604236"/>
                  <a:pt x="11446037" y="7056182"/>
                </a:cubicBezTo>
                <a:cubicBezTo>
                  <a:pt x="11498791" y="6508128"/>
                  <a:pt x="11229161" y="5318235"/>
                  <a:pt x="11287776" y="4840520"/>
                </a:cubicBezTo>
                <a:cubicBezTo>
                  <a:pt x="11346391" y="4362805"/>
                  <a:pt x="11709806" y="4644159"/>
                  <a:pt x="11797729" y="4189890"/>
                </a:cubicBezTo>
                <a:cubicBezTo>
                  <a:pt x="11885652" y="3735621"/>
                  <a:pt x="11961852" y="2698128"/>
                  <a:pt x="11815314" y="2114905"/>
                </a:cubicBezTo>
                <a:cubicBezTo>
                  <a:pt x="11668776" y="1531682"/>
                  <a:pt x="11466553" y="1042243"/>
                  <a:pt x="10918499" y="690551"/>
                </a:cubicBezTo>
                <a:cubicBezTo>
                  <a:pt x="10370445" y="338859"/>
                  <a:pt x="9543724" y="52742"/>
                  <a:pt x="8526991" y="4751"/>
                </a:cubicBezTo>
                <a:cubicBezTo>
                  <a:pt x="7510258" y="-43240"/>
                  <a:pt x="5530280" y="285371"/>
                  <a:pt x="4818103" y="402603"/>
                </a:cubicBezTo>
              </a:path>
            </a:pathLst>
          </a:custGeom>
          <a:gradFill>
            <a:gsLst>
              <a:gs pos="0">
                <a:srgbClr val="03D4A8">
                  <a:alpha val="5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Edwardian Script ITC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Principles</a:t>
            </a:r>
            <a:endParaRPr lang="en-GB" dirty="0"/>
          </a:p>
        </p:txBody>
      </p:sp>
      <p:grpSp>
        <p:nvGrpSpPr>
          <p:cNvPr id="12" name="Group 11"/>
          <p:cNvGrpSpPr/>
          <p:nvPr/>
        </p:nvGrpSpPr>
        <p:grpSpPr>
          <a:xfrm>
            <a:off x="187523" y="3807098"/>
            <a:ext cx="2160240" cy="3024336"/>
            <a:chOff x="187523" y="3807098"/>
            <a:chExt cx="2160240" cy="3024336"/>
          </a:xfrm>
        </p:grpSpPr>
        <p:sp>
          <p:nvSpPr>
            <p:cNvPr id="8" name="Oval 7"/>
            <p:cNvSpPr/>
            <p:nvPr/>
          </p:nvSpPr>
          <p:spPr>
            <a:xfrm>
              <a:off x="187523" y="3807098"/>
              <a:ext cx="2160240" cy="3024336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636189" y="4671194"/>
              <a:ext cx="1296144" cy="129614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err="1" smtClean="0"/>
                <a:t>IdP</a:t>
              </a:r>
              <a:endParaRPr lang="en-GB" sz="28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932333" y="2533948"/>
            <a:ext cx="2160240" cy="3024336"/>
            <a:chOff x="187523" y="3807098"/>
            <a:chExt cx="2160240" cy="3024336"/>
          </a:xfrm>
        </p:grpSpPr>
        <p:sp>
          <p:nvSpPr>
            <p:cNvPr id="14" name="Oval 13"/>
            <p:cNvSpPr/>
            <p:nvPr/>
          </p:nvSpPr>
          <p:spPr>
            <a:xfrm>
              <a:off x="187523" y="3807098"/>
              <a:ext cx="2160240" cy="3024336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/>
            <p:cNvSpPr/>
            <p:nvPr/>
          </p:nvSpPr>
          <p:spPr>
            <a:xfrm>
              <a:off x="636189" y="4671194"/>
              <a:ext cx="1296144" cy="129614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err="1" smtClean="0"/>
                <a:t>IdP</a:t>
              </a:r>
              <a:endParaRPr lang="en-GB" sz="28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026617" y="6272138"/>
            <a:ext cx="2160240" cy="3024336"/>
            <a:chOff x="187523" y="3807098"/>
            <a:chExt cx="2160240" cy="3024336"/>
          </a:xfrm>
        </p:grpSpPr>
        <p:sp>
          <p:nvSpPr>
            <p:cNvPr id="17" name="Oval 16"/>
            <p:cNvSpPr/>
            <p:nvPr/>
          </p:nvSpPr>
          <p:spPr>
            <a:xfrm>
              <a:off x="187523" y="3807098"/>
              <a:ext cx="2160240" cy="3024336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/>
            <p:cNvSpPr/>
            <p:nvPr/>
          </p:nvSpPr>
          <p:spPr>
            <a:xfrm>
              <a:off x="636189" y="4671194"/>
              <a:ext cx="1296144" cy="129614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err="1" smtClean="0"/>
                <a:t>IdP</a:t>
              </a:r>
              <a:endParaRPr lang="en-GB" sz="28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9811593" y="1206426"/>
            <a:ext cx="2160240" cy="3024336"/>
            <a:chOff x="9811593" y="1206426"/>
            <a:chExt cx="2160240" cy="3024336"/>
          </a:xfrm>
        </p:grpSpPr>
        <p:sp>
          <p:nvSpPr>
            <p:cNvPr id="20" name="Oval 19"/>
            <p:cNvSpPr/>
            <p:nvPr/>
          </p:nvSpPr>
          <p:spPr>
            <a:xfrm>
              <a:off x="9811593" y="1206426"/>
              <a:ext cx="2160240" cy="3024336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/>
            <p:cNvSpPr/>
            <p:nvPr/>
          </p:nvSpPr>
          <p:spPr>
            <a:xfrm>
              <a:off x="10260259" y="2070522"/>
              <a:ext cx="1296144" cy="129614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/>
                <a:t>SP</a:t>
              </a:r>
              <a:endParaRPr lang="en-GB" sz="28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186857" y="3616627"/>
            <a:ext cx="2160240" cy="3024336"/>
            <a:chOff x="1746697" y="2142530"/>
            <a:chExt cx="2160240" cy="3024336"/>
          </a:xfrm>
        </p:grpSpPr>
        <p:sp>
          <p:nvSpPr>
            <p:cNvPr id="4" name="Oval 3"/>
            <p:cNvSpPr/>
            <p:nvPr/>
          </p:nvSpPr>
          <p:spPr>
            <a:xfrm>
              <a:off x="1746697" y="2142530"/>
              <a:ext cx="2160240" cy="3024336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2195363" y="2358554"/>
              <a:ext cx="1296144" cy="129614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err="1" smtClean="0"/>
                <a:t>IdP</a:t>
              </a:r>
              <a:endParaRPr lang="en-GB" sz="280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2178745" y="3757304"/>
              <a:ext cx="1296144" cy="129614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solidFill>
                    <a:schemeClr val="tx1"/>
                  </a:solidFill>
                </a:rPr>
                <a:t>User</a:t>
              </a:r>
              <a:endParaRPr lang="en-GB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9332539" y="3504477"/>
            <a:ext cx="2160240" cy="3024336"/>
            <a:chOff x="9811593" y="1206426"/>
            <a:chExt cx="2160240" cy="3024336"/>
          </a:xfrm>
        </p:grpSpPr>
        <p:sp>
          <p:nvSpPr>
            <p:cNvPr id="25" name="Oval 24"/>
            <p:cNvSpPr/>
            <p:nvPr/>
          </p:nvSpPr>
          <p:spPr>
            <a:xfrm>
              <a:off x="9811593" y="1206426"/>
              <a:ext cx="2160240" cy="3024336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/>
            <p:cNvSpPr/>
            <p:nvPr/>
          </p:nvSpPr>
          <p:spPr>
            <a:xfrm>
              <a:off x="10260259" y="2070522"/>
              <a:ext cx="1296144" cy="129614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/>
                <a:t>SP</a:t>
              </a:r>
              <a:endParaRPr lang="en-GB" sz="28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814715" y="2718594"/>
            <a:ext cx="2160240" cy="3024336"/>
            <a:chOff x="9811593" y="1206426"/>
            <a:chExt cx="2160240" cy="3024336"/>
          </a:xfrm>
        </p:grpSpPr>
        <p:sp>
          <p:nvSpPr>
            <p:cNvPr id="28" name="Oval 27"/>
            <p:cNvSpPr/>
            <p:nvPr/>
          </p:nvSpPr>
          <p:spPr>
            <a:xfrm>
              <a:off x="9811593" y="1206426"/>
              <a:ext cx="2160240" cy="3024336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10260259" y="2070522"/>
              <a:ext cx="1296144" cy="129614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/>
                <a:t>SP</a:t>
              </a:r>
              <a:endParaRPr lang="en-GB" sz="28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9432307" y="5278351"/>
            <a:ext cx="2160240" cy="3024336"/>
            <a:chOff x="9811593" y="1206426"/>
            <a:chExt cx="2160240" cy="3024336"/>
          </a:xfrm>
        </p:grpSpPr>
        <p:sp>
          <p:nvSpPr>
            <p:cNvPr id="31" name="Oval 30"/>
            <p:cNvSpPr/>
            <p:nvPr/>
          </p:nvSpPr>
          <p:spPr>
            <a:xfrm>
              <a:off x="9811593" y="1206426"/>
              <a:ext cx="2160240" cy="3024336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/>
            <p:cNvSpPr/>
            <p:nvPr/>
          </p:nvSpPr>
          <p:spPr>
            <a:xfrm>
              <a:off x="10260259" y="2070522"/>
              <a:ext cx="1296144" cy="129614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/>
                <a:t>SP</a:t>
              </a:r>
              <a:endParaRPr lang="en-GB" sz="28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0260259" y="6272138"/>
            <a:ext cx="2160240" cy="3024336"/>
            <a:chOff x="9811593" y="1206426"/>
            <a:chExt cx="2160240" cy="3024336"/>
          </a:xfrm>
        </p:grpSpPr>
        <p:sp>
          <p:nvSpPr>
            <p:cNvPr id="34" name="Oval 33"/>
            <p:cNvSpPr/>
            <p:nvPr/>
          </p:nvSpPr>
          <p:spPr>
            <a:xfrm>
              <a:off x="9811593" y="1206426"/>
              <a:ext cx="2160240" cy="3024336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Oval 34"/>
            <p:cNvSpPr/>
            <p:nvPr/>
          </p:nvSpPr>
          <p:spPr>
            <a:xfrm>
              <a:off x="10260259" y="2070522"/>
              <a:ext cx="1296144" cy="129614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/>
                <a:t>SP</a:t>
              </a:r>
              <a:endParaRPr lang="en-GB" sz="2800" dirty="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4478454" y="1883250"/>
            <a:ext cx="371768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 smtClean="0">
                <a:latin typeface="Edwardian Script ITC" pitchFamily="66" charset="0"/>
              </a:rPr>
              <a:t>Federation</a:t>
            </a:r>
            <a:endParaRPr lang="en-GB" sz="8800" dirty="0">
              <a:latin typeface="Edwardian Script ITC" pitchFamily="66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5203081" y="7136234"/>
            <a:ext cx="3240360" cy="1800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Discovery, Trust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53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eduPerson</a:t>
            </a:r>
            <a:r>
              <a:rPr lang="en-US" dirty="0" smtClean="0"/>
              <a:t> – extension of </a:t>
            </a:r>
            <a:r>
              <a:rPr lang="en-US" dirty="0" err="1" smtClean="0"/>
              <a:t>inetOrgPerson</a:t>
            </a:r>
            <a:endParaRPr lang="en-US" dirty="0" smtClean="0"/>
          </a:p>
          <a:p>
            <a:pPr lvl="1"/>
            <a:r>
              <a:rPr lang="en-US" dirty="0" smtClean="0"/>
              <a:t>CN, SN, </a:t>
            </a:r>
            <a:r>
              <a:rPr lang="en-US" dirty="0" err="1" smtClean="0"/>
              <a:t>givenName</a:t>
            </a:r>
            <a:r>
              <a:rPr lang="en-US" dirty="0" smtClean="0"/>
              <a:t>, </a:t>
            </a:r>
          </a:p>
          <a:p>
            <a:pPr lvl="1"/>
            <a:r>
              <a:rPr lang="en-US" dirty="0" err="1" smtClean="0"/>
              <a:t>eduPersonTargetedID</a:t>
            </a:r>
            <a:r>
              <a:rPr lang="en-US" dirty="0" smtClean="0"/>
              <a:t> (</a:t>
            </a:r>
            <a:r>
              <a:rPr lang="en-US" dirty="0" err="1" smtClean="0"/>
              <a:t>ePTID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eduPersonPrincipalName</a:t>
            </a:r>
            <a:r>
              <a:rPr lang="en-US" dirty="0" smtClean="0"/>
              <a:t> (</a:t>
            </a:r>
            <a:r>
              <a:rPr lang="en-US" dirty="0" err="1" smtClean="0"/>
              <a:t>ePPN</a:t>
            </a:r>
            <a:r>
              <a:rPr lang="en-US" dirty="0" smtClean="0"/>
              <a:t>)</a:t>
            </a:r>
          </a:p>
          <a:p>
            <a:r>
              <a:rPr lang="en-US" dirty="0" smtClean="0"/>
              <a:t>SCHAC – </a:t>
            </a:r>
            <a:r>
              <a:rPr lang="en-US" dirty="0" err="1" smtClean="0"/>
              <a:t>SChema</a:t>
            </a:r>
            <a:r>
              <a:rPr lang="en-US" dirty="0" smtClean="0"/>
              <a:t> for Academia</a:t>
            </a:r>
          </a:p>
          <a:p>
            <a:pPr lvl="1"/>
            <a:r>
              <a:rPr lang="en-US" dirty="0" err="1" smtClean="0"/>
              <a:t>schacHomeOrganization</a:t>
            </a:r>
            <a:r>
              <a:rPr lang="en-US" dirty="0" smtClean="0"/>
              <a:t>, </a:t>
            </a:r>
            <a:r>
              <a:rPr lang="en-US" dirty="0" err="1" smtClean="0"/>
              <a:t>schacHomeOrganizationType</a:t>
            </a:r>
            <a:endParaRPr lang="en-US" dirty="0" smtClean="0"/>
          </a:p>
          <a:p>
            <a:pPr lvl="1"/>
            <a:r>
              <a:rPr lang="en-US" dirty="0" err="1" smtClean="0"/>
              <a:t>schacMotherTongue</a:t>
            </a:r>
            <a:r>
              <a:rPr lang="en-US" dirty="0" smtClean="0"/>
              <a:t>, </a:t>
            </a:r>
            <a:r>
              <a:rPr lang="en-US" dirty="0" err="1" smtClean="0"/>
              <a:t>schacCountryOfCitizenShip</a:t>
            </a:r>
            <a:r>
              <a:rPr lang="en-US" dirty="0" smtClean="0"/>
              <a:t>, </a:t>
            </a:r>
            <a:r>
              <a:rPr lang="en-US" dirty="0" err="1" smtClean="0"/>
              <a:t>schacCountryOfResidence</a:t>
            </a:r>
            <a:endParaRPr lang="en-US" dirty="0" smtClean="0"/>
          </a:p>
          <a:p>
            <a:pPr lvl="1"/>
            <a:r>
              <a:rPr lang="en-US" dirty="0" err="1" smtClean="0"/>
              <a:t>schacPersonalUniqueID</a:t>
            </a:r>
            <a:r>
              <a:rPr lang="en-US" dirty="0" smtClean="0"/>
              <a:t>, </a:t>
            </a:r>
            <a:r>
              <a:rPr lang="en-US" dirty="0" err="1" smtClean="0"/>
              <a:t>schacPersonalUniqueCode</a:t>
            </a:r>
            <a:endParaRPr lang="en-US" dirty="0" smtClean="0"/>
          </a:p>
          <a:p>
            <a:r>
              <a:rPr lang="en-US" dirty="0" smtClean="0"/>
              <a:t>Australian persistent identifier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657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10482"/>
            <a:ext cx="12998450" cy="83352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1600" dirty="0" smtClean="0"/>
              <a:t>130.246.76.71 - - [25/Jul/2012:12:33:58 +0100] "GET /</a:t>
            </a:r>
            <a:r>
              <a:rPr lang="en-GB" sz="1600" dirty="0" err="1" smtClean="0"/>
              <a:t>signin</a:t>
            </a:r>
            <a:r>
              <a:rPr lang="en-GB" sz="1600" dirty="0" smtClean="0"/>
              <a:t>/</a:t>
            </a:r>
            <a:r>
              <a:rPr lang="en-GB" sz="1600" dirty="0" err="1" smtClean="0"/>
              <a:t>openid_submit?janrain_nonce</a:t>
            </a:r>
            <a:r>
              <a:rPr lang="en-GB" sz="1600" dirty="0" smtClean="0"/>
              <a:t>=2012-07-25T11%3A33%3A51Zsa4Iog&amp;openid.ns=http%3A%2F%2Fspecs.openid.net%2Fauth%2F2.0&amp;openid.mode=</a:t>
            </a:r>
            <a:r>
              <a:rPr lang="en-GB" sz="1600" dirty="0" err="1" smtClean="0"/>
              <a:t>id_res&amp;openid.op_endpoint</a:t>
            </a:r>
            <a:r>
              <a:rPr lang="en-GB" sz="1600" dirty="0" smtClean="0"/>
              <a:t>=https%3A%2F%2Fwww.google.com%2Faccounts%2Fo8%2Fud&amp;openid.response_nonce=2012-07-25T11%3A33%3A58ZVRUQt7xTangcpw&amp;openid.return_to=https%3A%2F%2Fone-test.contrail.rl.ac.uk%2Fsignin%2Fopenid_submit%3Fjanrain_nonce%3D2012-07-25T11%253A33%253A51Zsa4Iog&amp;openid.assoc_handle=AMlYA9VOguYX5ucZsKPMbKtwn5gM5dGud_BCRYzqZkqBEdwtz9GbplGv&amp;openid.signed=op_endpoint%2Cclaimed_id%2Cidentity%2Creturn_to%2Cresponse_nonce%2Cassoc_handle&amp;openid.sig=lhSjosRGBcAgxQlzMTzTegXfqpQ%3D&amp;openid.identity=https%3A%2F%2Fwww.google.com%2Faccounts%2Fo8%2Fid%3Fid%3DAItOawkoR5eGsi1gq6j_dBTyG23TgLZ7WKThFLs&amp;openid.claimed_id=https%3A%2F%2Fwww.google.com%2Faccounts%2Fo8%2Fid%3Fid%3DAItOawkoR5eGsi1gq6j_dBTyG23TgLZ7WKThFLs HTTP/1.1" 302 308 "https://accounts.google.com/o/openid2/auth?openid.assoc_handle=AMlYA9VOguVX5ucZsKPMbKtwn5gM5dGud_BCRYzqZkqBEdwtz9GbplGv&amp;openid.claimed_id=http://specs.openid.net/auth/2.0/identifier_select&amp;openid.identity=http://specs.openid.net/auth/2.0/identifier_select&amp;openid.mode=checkid_setup&amp;openid.ns=http://specs.openid.net/auth/2.0&amp;openid.realm=https://one-test.contrail.rl.ac.uk&amp;openid.return_to=https://one-test.contrail.rl.ac.uk/signin/openid_submit?janrain_nonce%3D2012-07-25T11%253A33%253A51Zsa4Iog" "Mozilla/5.0 (Windows NT 5.1) </a:t>
            </a:r>
            <a:r>
              <a:rPr lang="en-GB" sz="1600" dirty="0" err="1" smtClean="0"/>
              <a:t>AppleWebKit</a:t>
            </a:r>
            <a:r>
              <a:rPr lang="en-GB" sz="1600" dirty="0" smtClean="0"/>
              <a:t>/536.11 (KHTML, like Gecko) Chrome/20.0.1132.47 Safari/536.11"</a:t>
            </a:r>
          </a:p>
          <a:p>
            <a:pPr>
              <a:buNone/>
            </a:pPr>
            <a:r>
              <a:rPr lang="en-GB" sz="1600" dirty="0" smtClean="0"/>
              <a:t>130.246.76.71 - - [25/Jul/2012:12:33:58 +0100] "GET / HTTP/1.1" 302 276 "https://accounts.google.com/o/openid2/auth?openid.assoc_handle=AMlYA9VOguYX5ucZsKPMbKtwn5gM5dGud_BCRYzqZkqBEdwtz9GbplGv&amp;openid.claimed_id=http://specs.openid.net/auth/2.0/identifier_select&amp;openid.identity=http://specs.openid.net/auth/2.0/identifier_select&amp;openid.mode=checkid_setup&amp;openid.ns=http://specs.openid.net/auth/2.0&amp;openid.realm=https://one-test.contrail.rl.ac.uk&amp;openid.return_to=https://one-test.contrail.rl.ac.uk/signin/openid_submit?janrain_nonce%3D2012-07-25T11%253A33%253A51Zsa4Iog" "Mozilla/5.0 (Windows NT 5.1) </a:t>
            </a:r>
            <a:r>
              <a:rPr lang="en-GB" sz="1600" dirty="0" err="1" smtClean="0"/>
              <a:t>AppleWebKit</a:t>
            </a:r>
            <a:r>
              <a:rPr lang="en-GB" sz="1600" dirty="0" smtClean="0"/>
              <a:t>/536.11 (KHTML, like Gecko) Chrome/20.0.1132.47 Safari/536.11"</a:t>
            </a:r>
          </a:p>
          <a:p>
            <a:pPr>
              <a:buNone/>
            </a:pPr>
            <a:r>
              <a:rPr lang="en-GB" sz="1600" dirty="0" smtClean="0"/>
              <a:t>130.246.76.71 - - [25/Jul/2012:12:34:06 +0100] "GET /provider HTTP/1.1" 301 452 "https://accounts.google.com/o/openid2/auth?openid.assoc_handle=AMlYA9VOguYX5ucZsKPMbKtwn5gM5dGud_BCRYzqZkqBEdwtz9GbplGv&amp;openid.claimed_id=http://specs.openid.net/auth/2.0/identifier_select&amp;openid.identity=http://specs.openid.net/auth/2.0/identifier_select&amp;openid.mode=checkid_setup&amp;openid.ns=http://specs.openid.net/auth/2.0&amp;openid.realm=https://one-test.contrail.rl.ac.uk&amp;openid.return_to=https://one-test.contrail.rl.ac.uk/signin/openid_submit?janrain_nonce%3D2012-07-25T11%253A33%253A51Zsa4Iog" "Mozilla/5.0 (Windows NT 5.1) </a:t>
            </a:r>
            <a:r>
              <a:rPr lang="en-GB" sz="1600" dirty="0" err="1" smtClean="0"/>
              <a:t>AppleWebKit</a:t>
            </a:r>
            <a:r>
              <a:rPr lang="en-GB" sz="1600" dirty="0" smtClean="0"/>
              <a:t>/536.11 (KHTML, like Gecko) Chrome/20.0.1132.47 Safari/536.11"</a:t>
            </a:r>
          </a:p>
          <a:p>
            <a:pPr>
              <a:buNone/>
            </a:pPr>
            <a:r>
              <a:rPr lang="en-GB" sz="1600" dirty="0" smtClean="0"/>
              <a:t>130.246.76.71 - - [25/Jul/2012:12:34:06 +0100] "GET /provider/ HTTP/1.1" 200 1748 "https://accounts.google.com/o/openid2/auth?openid.assoc_handle=AMlYA9VOguYX5ucZsKPMbKtwn5gM5dGud_BCRYzqZkqBEdwtz9GbplGv&amp;openid.claimed_id=http://specs.openid.net/auth/2.0/identifier_select&amp;openid.identity=http://specs.openid.net/auth/2.0/identifier_select&amp;openid.mode=checkid_setup&amp;openid.ns=http://specs.openid.net/auth/2.0&amp;openid.realm=https://one-test.contrail.rl.ac.uk&amp;openid.return_to=https://one-test.contrail.rl.ac.uk/signin/openid_submit?janrain_nonce%3D2012-07-25T11%253A33%253A51Zsa4Iog" "Mozilla/5.0 (Windows NT 5.1) </a:t>
            </a:r>
            <a:r>
              <a:rPr lang="en-GB" sz="1600" dirty="0" err="1" smtClean="0"/>
              <a:t>AppleWebKit</a:t>
            </a:r>
            <a:r>
              <a:rPr lang="en-GB" sz="1600" dirty="0" smtClean="0"/>
              <a:t>/536.11 (KHTML, like Gecko) Chrome/20.0.1132.47 Safari/536.11"</a:t>
            </a:r>
          </a:p>
          <a:p>
            <a:pPr>
              <a:buNone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91420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OpenID</a:t>
            </a:r>
            <a:r>
              <a:rPr lang="en-US" dirty="0" smtClean="0"/>
              <a:t> 2.0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They’re HTTP GET requests</a:t>
            </a:r>
          </a:p>
          <a:p>
            <a:r>
              <a:rPr lang="en-US" dirty="0" smtClean="0"/>
              <a:t>Using HTTP redirects to connect to </a:t>
            </a:r>
            <a:r>
              <a:rPr lang="en-US" dirty="0" err="1" smtClean="0"/>
              <a:t>IdP</a:t>
            </a:r>
            <a:endParaRPr lang="en-US" dirty="0" smtClean="0"/>
          </a:p>
          <a:p>
            <a:pPr lvl="1"/>
            <a:r>
              <a:rPr lang="en-US" dirty="0" smtClean="0"/>
              <a:t>(Which will ask you for permission)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923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OpenID</a:t>
            </a:r>
            <a:r>
              <a:rPr lang="en-US" dirty="0" smtClean="0"/>
              <a:t> Request for authentication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82490"/>
            <a:ext cx="12998450" cy="826321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4000" dirty="0" smtClean="0"/>
              <a:t>https://accounts.google.com/o/openid2/auth</a:t>
            </a:r>
          </a:p>
          <a:p>
            <a:pPr>
              <a:buNone/>
            </a:pPr>
            <a:r>
              <a:rPr lang="en-GB" sz="4000" dirty="0" err="1" smtClean="0"/>
              <a:t>openid.assoc_handle</a:t>
            </a:r>
            <a:r>
              <a:rPr lang="en-GB" sz="4000" dirty="0" smtClean="0"/>
              <a:t>=AMlYA9VOguYX5ucZsKPMbKtwn5gM5dGud_BCRYzqZkqBEdwtz9GbplGv</a:t>
            </a:r>
          </a:p>
          <a:p>
            <a:pPr>
              <a:buNone/>
            </a:pPr>
            <a:r>
              <a:rPr lang="en-GB" sz="4000" dirty="0" err="1" smtClean="0"/>
              <a:t>openid.claimed_id</a:t>
            </a:r>
            <a:r>
              <a:rPr lang="en-GB" sz="4000" dirty="0" smtClean="0"/>
              <a:t>=http://specs.openid.net/auth/2.0/identifier_select</a:t>
            </a:r>
          </a:p>
          <a:p>
            <a:pPr>
              <a:buNone/>
            </a:pPr>
            <a:r>
              <a:rPr lang="en-GB" sz="4000" dirty="0" err="1" smtClean="0"/>
              <a:t>openid.identity</a:t>
            </a:r>
            <a:r>
              <a:rPr lang="en-GB" sz="4000" dirty="0" smtClean="0"/>
              <a:t>=http://specs.openid.net/auth/2.0/identifier_select</a:t>
            </a:r>
          </a:p>
          <a:p>
            <a:pPr>
              <a:buNone/>
            </a:pPr>
            <a:r>
              <a:rPr lang="en-GB" sz="4000" dirty="0" err="1" smtClean="0"/>
              <a:t>openid.mode</a:t>
            </a:r>
            <a:r>
              <a:rPr lang="en-GB" sz="4000" dirty="0" smtClean="0"/>
              <a:t>=</a:t>
            </a:r>
            <a:r>
              <a:rPr lang="en-GB" sz="4000" dirty="0" err="1" smtClean="0"/>
              <a:t>checkid_setup</a:t>
            </a:r>
            <a:endParaRPr lang="en-GB" sz="4000" dirty="0" smtClean="0"/>
          </a:p>
          <a:p>
            <a:pPr>
              <a:buNone/>
            </a:pPr>
            <a:r>
              <a:rPr lang="en-GB" sz="4000" dirty="0" err="1" smtClean="0"/>
              <a:t>openid.ns</a:t>
            </a:r>
            <a:r>
              <a:rPr lang="en-GB" sz="4000" dirty="0" smtClean="0"/>
              <a:t>=http://specs.openid.net/auth/2.0</a:t>
            </a:r>
          </a:p>
          <a:p>
            <a:pPr>
              <a:buNone/>
            </a:pPr>
            <a:r>
              <a:rPr lang="en-GB" sz="4000" dirty="0" err="1" smtClean="0"/>
              <a:t>openid.realm</a:t>
            </a:r>
            <a:r>
              <a:rPr lang="en-GB" sz="4000" dirty="0" smtClean="0"/>
              <a:t>=https://one-test.contrail.rl.ac.uk</a:t>
            </a:r>
          </a:p>
          <a:p>
            <a:pPr>
              <a:buNone/>
            </a:pPr>
            <a:r>
              <a:rPr lang="en-GB" sz="4000" dirty="0" err="1" smtClean="0"/>
              <a:t>openid.return_to</a:t>
            </a:r>
            <a:r>
              <a:rPr lang="en-GB" sz="4000" dirty="0" smtClean="0"/>
              <a:t>=https://one-test.contrail.rl.ac.uk/signin/openid_submit</a:t>
            </a:r>
          </a:p>
          <a:p>
            <a:pPr>
              <a:buNone/>
            </a:pPr>
            <a:r>
              <a:rPr lang="en-GB" sz="4000" dirty="0" err="1" smtClean="0"/>
              <a:t>janrain_nonce</a:t>
            </a:r>
            <a:r>
              <a:rPr lang="en-GB" sz="4000" dirty="0" smtClean="0"/>
              <a:t>=2012-07-25T11%253A33%253A51Zsa4Iog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340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577" y="0"/>
            <a:ext cx="11699875" cy="1674812"/>
          </a:xfrm>
        </p:spPr>
        <p:txBody>
          <a:bodyPr/>
          <a:lstStyle/>
          <a:p>
            <a:r>
              <a:rPr lang="en-US" dirty="0" err="1" smtClean="0"/>
              <a:t>OpenID</a:t>
            </a:r>
            <a:r>
              <a:rPr lang="en-US" dirty="0" smtClean="0"/>
              <a:t> – Successful response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82490"/>
            <a:ext cx="12998450" cy="826321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sz="4000" dirty="0" smtClean="0"/>
              <a:t>GET /</a:t>
            </a:r>
            <a:r>
              <a:rPr lang="en-GB" sz="4000" dirty="0" err="1" smtClean="0"/>
              <a:t>signin</a:t>
            </a:r>
            <a:r>
              <a:rPr lang="en-GB" sz="4000" dirty="0" smtClean="0"/>
              <a:t>/</a:t>
            </a:r>
            <a:r>
              <a:rPr lang="en-GB" sz="4000" dirty="0" err="1" smtClean="0"/>
              <a:t>openid_submit</a:t>
            </a:r>
            <a:endParaRPr lang="en-GB" sz="4000" dirty="0" smtClean="0"/>
          </a:p>
          <a:p>
            <a:pPr>
              <a:buNone/>
            </a:pPr>
            <a:r>
              <a:rPr lang="en-GB" sz="4000" dirty="0" err="1" smtClean="0"/>
              <a:t>janrain_nonce</a:t>
            </a:r>
            <a:r>
              <a:rPr lang="en-GB" sz="4000" dirty="0" smtClean="0"/>
              <a:t>=2012-07-25T11:33:51Zsa4Iog</a:t>
            </a:r>
          </a:p>
          <a:p>
            <a:pPr>
              <a:buNone/>
            </a:pPr>
            <a:r>
              <a:rPr lang="en-GB" sz="4000" dirty="0" err="1" smtClean="0"/>
              <a:t>openid.ns</a:t>
            </a:r>
            <a:r>
              <a:rPr lang="en-GB" sz="4000" dirty="0" smtClean="0"/>
              <a:t>=http://specs.openid.net/auth/2.0</a:t>
            </a:r>
          </a:p>
          <a:p>
            <a:pPr>
              <a:buNone/>
            </a:pPr>
            <a:r>
              <a:rPr lang="en-GB" sz="4000" dirty="0" err="1" smtClean="0"/>
              <a:t>openid.mode</a:t>
            </a:r>
            <a:r>
              <a:rPr lang="en-GB" sz="4000" dirty="0" smtClean="0"/>
              <a:t>=</a:t>
            </a:r>
            <a:r>
              <a:rPr lang="en-GB" sz="4000" dirty="0" err="1" smtClean="0"/>
              <a:t>id_res</a:t>
            </a:r>
            <a:endParaRPr lang="en-GB" sz="4000" dirty="0" smtClean="0"/>
          </a:p>
          <a:p>
            <a:pPr>
              <a:buNone/>
            </a:pPr>
            <a:r>
              <a:rPr lang="en-GB" sz="4000" dirty="0" err="1" smtClean="0"/>
              <a:t>openid.op_endpoint</a:t>
            </a:r>
            <a:r>
              <a:rPr lang="en-GB" sz="4000" dirty="0" smtClean="0"/>
              <a:t>=https://www.google.com/accounts/o8/ud</a:t>
            </a:r>
          </a:p>
          <a:p>
            <a:pPr>
              <a:buNone/>
            </a:pPr>
            <a:r>
              <a:rPr lang="en-GB" sz="4000" dirty="0" err="1" smtClean="0"/>
              <a:t>openid.response_nonce</a:t>
            </a:r>
            <a:r>
              <a:rPr lang="en-GB" sz="4000" dirty="0" smtClean="0"/>
              <a:t>=2012-07-25T11:33:58ZVRUQt7xTangcpw</a:t>
            </a:r>
          </a:p>
          <a:p>
            <a:pPr>
              <a:buNone/>
            </a:pPr>
            <a:r>
              <a:rPr lang="en-GB" sz="4000" dirty="0" err="1" smtClean="0"/>
              <a:t>openid.return_to</a:t>
            </a:r>
            <a:r>
              <a:rPr lang="en-GB" sz="4000" dirty="0" smtClean="0"/>
              <a:t>=https://one-test.contrail.rl.ac.uk/signin/openid_submit?janrain_nonce=2012-07-25T11%3A33%3A51Zsa4Iog</a:t>
            </a:r>
          </a:p>
          <a:p>
            <a:pPr>
              <a:buNone/>
            </a:pPr>
            <a:r>
              <a:rPr lang="en-GB" sz="4000" dirty="0" err="1" smtClean="0"/>
              <a:t>openid.assoc_handle</a:t>
            </a:r>
            <a:r>
              <a:rPr lang="en-GB" sz="4000" dirty="0" smtClean="0"/>
              <a:t>=AMlYA9VOguYX5ucZsKPMbKtwn5gM5dGud_BCRYzqZkqBEdwtz9GbplGv&amp;openid.signed=op_endpoint,claimed_id,identity,return_to,response_nonce,assoc_handle</a:t>
            </a:r>
          </a:p>
          <a:p>
            <a:pPr>
              <a:buNone/>
            </a:pPr>
            <a:r>
              <a:rPr lang="en-GB" sz="4000" dirty="0" smtClean="0"/>
              <a:t>openid.sig=</a:t>
            </a:r>
            <a:r>
              <a:rPr lang="en-GB" sz="4000" dirty="0" err="1" smtClean="0"/>
              <a:t>lhSjosRGBcAgxQlzMTzTegXfqpQ</a:t>
            </a:r>
            <a:r>
              <a:rPr lang="en-GB" sz="4000" dirty="0" smtClean="0"/>
              <a:t>=</a:t>
            </a:r>
          </a:p>
          <a:p>
            <a:pPr>
              <a:buNone/>
            </a:pPr>
            <a:r>
              <a:rPr lang="en-GB" sz="4000" dirty="0" err="1" smtClean="0"/>
              <a:t>openid.identity</a:t>
            </a:r>
            <a:r>
              <a:rPr lang="en-GB" sz="4000" dirty="0" smtClean="0"/>
              <a:t>=https://www.google.com/accounts/o8/id?id=AItOawkoR5eGsi1gq6j_dAUyG23TgLZ7HKThFLs</a:t>
            </a:r>
          </a:p>
          <a:p>
            <a:pPr>
              <a:buNone/>
            </a:pPr>
            <a:r>
              <a:rPr lang="en-GB" sz="4000" dirty="0" err="1" smtClean="0"/>
              <a:t>openid.claimed_id</a:t>
            </a:r>
            <a:r>
              <a:rPr lang="en-GB" sz="4000" dirty="0" smtClean="0"/>
              <a:t>=https://www.google.com/accounts/o8/id?id=AItOawkoR5eGsi1gq6j_dAUyG23TgLZ7HKThFLs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37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Portal view – the </a:t>
            </a:r>
            <a:r>
              <a:rPr lang="en-GB" dirty="0" err="1" smtClean="0"/>
              <a:t>ePTID</a:t>
            </a:r>
            <a:r>
              <a:rPr lang="en-GB" dirty="0" smtClean="0"/>
              <a:t> problem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lIns="131674" tIns="65837" rIns="131674" bIns="65837"/>
          <a:lstStyle/>
          <a:p>
            <a:fld id="{7A664348-DC2E-4C46-A357-1ED243B754D0}" type="slidenum">
              <a:rPr lang="es-ES" smtClean="0"/>
              <a:t>25</a:t>
            </a:fld>
            <a:endParaRPr lang="es-ES"/>
          </a:p>
        </p:txBody>
      </p:sp>
      <p:grpSp>
        <p:nvGrpSpPr>
          <p:cNvPr id="3" name="Group 2"/>
          <p:cNvGrpSpPr/>
          <p:nvPr/>
        </p:nvGrpSpPr>
        <p:grpSpPr>
          <a:xfrm>
            <a:off x="1487445" y="3024901"/>
            <a:ext cx="2311911" cy="3058873"/>
            <a:chOff x="1137961" y="2655727"/>
            <a:chExt cx="2661396" cy="3428047"/>
          </a:xfrm>
        </p:grpSpPr>
        <p:sp>
          <p:nvSpPr>
            <p:cNvPr id="6" name="Oval 5"/>
            <p:cNvSpPr/>
            <p:nvPr/>
          </p:nvSpPr>
          <p:spPr>
            <a:xfrm>
              <a:off x="2033209" y="2655727"/>
              <a:ext cx="818891" cy="7383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1674" tIns="65837" rIns="131674" bIns="65837"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033209" y="3766903"/>
              <a:ext cx="818891" cy="13589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1674" tIns="65837" rIns="131674" bIns="65837"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1137961" y="3582316"/>
              <a:ext cx="409445" cy="36917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1674" tIns="65837" rIns="131674" bIns="65837"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3389912" y="3582316"/>
              <a:ext cx="409445" cy="36917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1674" tIns="65837" rIns="131674" bIns="65837"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1137961" y="5714600"/>
              <a:ext cx="409445" cy="36917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1674" tIns="65837" rIns="131674" bIns="65837"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3389912" y="5714600"/>
              <a:ext cx="409445" cy="36917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1674" tIns="65837" rIns="131674" bIns="65837" rtlCol="0" anchor="ctr"/>
            <a:lstStyle/>
            <a:p>
              <a:pPr algn="ctr"/>
              <a:endParaRPr lang="en-GB"/>
            </a:p>
          </p:txBody>
        </p:sp>
        <p:cxnSp>
          <p:nvCxnSpPr>
            <p:cNvPr id="13" name="Straight Connector 12"/>
            <p:cNvCxnSpPr>
              <a:stCxn id="7" idx="5"/>
              <a:endCxn id="11" idx="1"/>
            </p:cNvCxnSpPr>
            <p:nvPr/>
          </p:nvCxnSpPr>
          <p:spPr>
            <a:xfrm>
              <a:off x="2732177" y="4926830"/>
              <a:ext cx="717697" cy="8418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7" idx="3"/>
              <a:endCxn id="10" idx="7"/>
            </p:cNvCxnSpPr>
            <p:nvPr/>
          </p:nvCxnSpPr>
          <p:spPr>
            <a:xfrm flipH="1">
              <a:off x="1487446" y="4926830"/>
              <a:ext cx="665689" cy="8418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8" idx="6"/>
              <a:endCxn id="7" idx="1"/>
            </p:cNvCxnSpPr>
            <p:nvPr/>
          </p:nvCxnSpPr>
          <p:spPr>
            <a:xfrm>
              <a:off x="1547407" y="3766904"/>
              <a:ext cx="605727" cy="1990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7" idx="7"/>
              <a:endCxn id="9" idx="2"/>
            </p:cNvCxnSpPr>
            <p:nvPr/>
          </p:nvCxnSpPr>
          <p:spPr>
            <a:xfrm flipV="1">
              <a:off x="2732176" y="3766904"/>
              <a:ext cx="657735" cy="1990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6" idx="4"/>
              <a:endCxn id="7" idx="0"/>
            </p:cNvCxnSpPr>
            <p:nvPr/>
          </p:nvCxnSpPr>
          <p:spPr>
            <a:xfrm>
              <a:off x="2442655" y="3394075"/>
              <a:ext cx="0" cy="3728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ight Arrow 26"/>
          <p:cNvSpPr/>
          <p:nvPr/>
        </p:nvSpPr>
        <p:spPr>
          <a:xfrm>
            <a:off x="4247275" y="3241663"/>
            <a:ext cx="1228336" cy="993417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6598354" y="2383403"/>
            <a:ext cx="3275564" cy="274243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A. N. </a:t>
            </a:r>
            <a:r>
              <a:rPr lang="en-GB" sz="4000" dirty="0">
                <a:solidFill>
                  <a:schemeClr val="tx1"/>
                </a:solidFill>
              </a:rPr>
              <a:t>O</a:t>
            </a:r>
            <a:r>
              <a:rPr lang="en-GB" sz="4000" dirty="0" smtClean="0">
                <a:solidFill>
                  <a:schemeClr val="tx1"/>
                </a:solidFill>
              </a:rPr>
              <a:t>ther</a:t>
            </a:r>
          </a:p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Portal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598354" y="5550242"/>
            <a:ext cx="3275564" cy="2742438"/>
          </a:xfrm>
          <a:prstGeom prst="rect">
            <a:avLst/>
          </a:prstGeom>
          <a:solidFill>
            <a:srgbClr val="C134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sz="4000" dirty="0" smtClean="0"/>
              <a:t>Contrail Portal</a:t>
            </a:r>
            <a:endParaRPr lang="en-GB" sz="4000" dirty="0"/>
          </a:p>
        </p:txBody>
      </p:sp>
      <p:sp>
        <p:nvSpPr>
          <p:cNvPr id="30" name="Right Arrow 29"/>
          <p:cNvSpPr/>
          <p:nvPr/>
        </p:nvSpPr>
        <p:spPr>
          <a:xfrm rot="1702904">
            <a:off x="4247275" y="5606762"/>
            <a:ext cx="1228336" cy="993417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10523596" y="4235080"/>
            <a:ext cx="2149589" cy="202992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sz="5200" dirty="0" err="1">
                <a:solidFill>
                  <a:schemeClr val="tx1"/>
                </a:solidFill>
              </a:rPr>
              <a:t>IdP</a:t>
            </a:r>
            <a:endParaRPr lang="en-GB" sz="5200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H="1" flipV="1">
            <a:off x="10081873" y="4434092"/>
            <a:ext cx="614168" cy="22190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1" idx="3"/>
          </p:cNvCxnSpPr>
          <p:nvPr/>
        </p:nvCxnSpPr>
        <p:spPr>
          <a:xfrm flipH="1">
            <a:off x="10081873" y="5967731"/>
            <a:ext cx="756523" cy="6372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116472" y="7343374"/>
            <a:ext cx="4656930" cy="533069"/>
          </a:xfrm>
          <a:prstGeom prst="rect">
            <a:avLst/>
          </a:prstGeom>
          <a:noFill/>
        </p:spPr>
        <p:txBody>
          <a:bodyPr wrap="none" lIns="131674" tIns="65837" rIns="131674" bIns="65837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Different identities with </a:t>
            </a:r>
            <a:r>
              <a:rPr lang="en-GB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ePTID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176433" y="8292679"/>
            <a:ext cx="9372965" cy="533069"/>
          </a:xfrm>
          <a:prstGeom prst="rect">
            <a:avLst/>
          </a:prstGeom>
          <a:noFill/>
        </p:spPr>
        <p:txBody>
          <a:bodyPr wrap="none" lIns="131674" tIns="65837" rIns="131674" bIns="65837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Home problem: identity changes if home </a:t>
            </a:r>
            <a:r>
              <a:rPr lang="en-GB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IdP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changes (</a:t>
            </a:r>
            <a:r>
              <a:rPr lang="en-GB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ePPN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176433" y="8825748"/>
            <a:ext cx="9986530" cy="533069"/>
          </a:xfrm>
          <a:prstGeom prst="rect">
            <a:avLst/>
          </a:prstGeom>
          <a:noFill/>
        </p:spPr>
        <p:txBody>
          <a:bodyPr wrap="none" lIns="131674" tIns="65837" rIns="131674" bIns="65837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Persistent identifier (Australia, new </a:t>
            </a:r>
            <a:r>
              <a:rPr lang="en-GB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eduPerson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revision), Umbrella</a:t>
            </a:r>
          </a:p>
        </p:txBody>
      </p:sp>
    </p:spTree>
    <p:extLst>
      <p:ext uri="{BB962C8B-B14F-4D97-AF65-F5344CB8AC3E}">
        <p14:creationId xmlns:p14="http://schemas.microsoft.com/office/powerpoint/2010/main" val="66204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6598354" y="2380904"/>
            <a:ext cx="3275564" cy="2742438"/>
          </a:xfrm>
          <a:prstGeom prst="rect">
            <a:avLst/>
          </a:prstGeom>
          <a:solidFill>
            <a:srgbClr val="C134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sz="4000" dirty="0" smtClean="0"/>
              <a:t>Federation Portal</a:t>
            </a:r>
            <a:endParaRPr lang="en-GB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Example of practical applications:</a:t>
            </a:r>
            <a:br>
              <a:rPr lang="en-GB" dirty="0" smtClean="0"/>
            </a:br>
            <a:r>
              <a:rPr lang="en-GB" dirty="0" smtClean="0"/>
              <a:t>GO </a:t>
            </a:r>
            <a:r>
              <a:rPr lang="en-GB" dirty="0" smtClean="0"/>
              <a:t>Integration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lIns="131674" tIns="65837" rIns="131674" bIns="65837"/>
          <a:lstStyle/>
          <a:p>
            <a:fld id="{7A664348-DC2E-4C46-A357-1ED243B754D0}" type="slidenum">
              <a:rPr lang="es-ES" smtClean="0"/>
              <a:t>26</a:t>
            </a:fld>
            <a:endParaRPr lang="es-ES"/>
          </a:p>
        </p:txBody>
      </p:sp>
      <p:sp>
        <p:nvSpPr>
          <p:cNvPr id="27" name="Right Arrow 26"/>
          <p:cNvSpPr/>
          <p:nvPr/>
        </p:nvSpPr>
        <p:spPr>
          <a:xfrm>
            <a:off x="4247275" y="3241663"/>
            <a:ext cx="1228336" cy="993417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11310210" y="1858499"/>
            <a:ext cx="1228336" cy="69751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31674" tIns="65837" rIns="131674" bIns="65837" rtlCol="0" anchor="ctr"/>
          <a:lstStyle/>
          <a:p>
            <a:pPr algn="ctr"/>
            <a:r>
              <a:rPr lang="en-GB" sz="5800" dirty="0">
                <a:solidFill>
                  <a:schemeClr val="tx1"/>
                </a:solidFill>
              </a:rPr>
              <a:t>Globus Online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598354" y="5550242"/>
            <a:ext cx="3275564" cy="137121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sz="4000" dirty="0" err="1"/>
              <a:t>MyProxy</a:t>
            </a:r>
            <a:endParaRPr lang="en-GB" sz="4000" dirty="0"/>
          </a:p>
        </p:txBody>
      </p:sp>
      <p:sp>
        <p:nvSpPr>
          <p:cNvPr id="12" name="Left-Right Arrow 11"/>
          <p:cNvSpPr/>
          <p:nvPr/>
        </p:nvSpPr>
        <p:spPr>
          <a:xfrm>
            <a:off x="10007241" y="5866677"/>
            <a:ext cx="1200607" cy="738349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endParaRPr lang="en-GB"/>
          </a:p>
        </p:txBody>
      </p:sp>
      <p:sp>
        <p:nvSpPr>
          <p:cNvPr id="33" name="Left-Right Arrow 32"/>
          <p:cNvSpPr/>
          <p:nvPr/>
        </p:nvSpPr>
        <p:spPr>
          <a:xfrm rot="5400000">
            <a:off x="7617553" y="4916316"/>
            <a:ext cx="1237166" cy="716530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548526" y="7567791"/>
            <a:ext cx="406015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Could we use OAuth…?</a:t>
            </a:r>
          </a:p>
          <a:p>
            <a:r>
              <a:rPr lang="en-GB" dirty="0" err="1" smtClean="0"/>
              <a:t>CILogon</a:t>
            </a:r>
            <a:r>
              <a:rPr lang="en-GB" dirty="0" smtClean="0"/>
              <a:t> use OAuth version 1</a:t>
            </a:r>
            <a:endParaRPr lang="en-GB" dirty="0"/>
          </a:p>
        </p:txBody>
      </p:sp>
      <p:grpSp>
        <p:nvGrpSpPr>
          <p:cNvPr id="25" name="Group 24"/>
          <p:cNvGrpSpPr/>
          <p:nvPr/>
        </p:nvGrpSpPr>
        <p:grpSpPr>
          <a:xfrm>
            <a:off x="1487445" y="3024901"/>
            <a:ext cx="2311911" cy="3058873"/>
            <a:chOff x="1137961" y="2655727"/>
            <a:chExt cx="2661396" cy="3428047"/>
          </a:xfrm>
        </p:grpSpPr>
        <p:sp>
          <p:nvSpPr>
            <p:cNvPr id="26" name="Oval 25"/>
            <p:cNvSpPr/>
            <p:nvPr/>
          </p:nvSpPr>
          <p:spPr>
            <a:xfrm>
              <a:off x="2033209" y="2655727"/>
              <a:ext cx="818891" cy="7383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1674" tIns="65837" rIns="131674" bIns="65837"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2033209" y="3766903"/>
              <a:ext cx="818891" cy="13589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1674" tIns="65837" rIns="131674" bIns="65837"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/>
            <p:cNvSpPr/>
            <p:nvPr/>
          </p:nvSpPr>
          <p:spPr>
            <a:xfrm>
              <a:off x="1137961" y="3582316"/>
              <a:ext cx="409445" cy="36917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1674" tIns="65837" rIns="131674" bIns="65837" rtlCol="0" anchor="ctr"/>
            <a:lstStyle/>
            <a:p>
              <a:pPr algn="ctr"/>
              <a:endParaRPr lang="en-GB"/>
            </a:p>
          </p:txBody>
        </p:sp>
        <p:sp>
          <p:nvSpPr>
            <p:cNvPr id="31" name="Oval 30"/>
            <p:cNvSpPr/>
            <p:nvPr/>
          </p:nvSpPr>
          <p:spPr>
            <a:xfrm>
              <a:off x="3389912" y="3582316"/>
              <a:ext cx="409445" cy="36917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1674" tIns="65837" rIns="131674" bIns="65837"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/>
            <p:cNvSpPr/>
            <p:nvPr/>
          </p:nvSpPr>
          <p:spPr>
            <a:xfrm>
              <a:off x="1137961" y="5714600"/>
              <a:ext cx="409445" cy="36917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1674" tIns="65837" rIns="131674" bIns="65837" rtlCol="0" anchor="ctr"/>
            <a:lstStyle/>
            <a:p>
              <a:pPr algn="ctr"/>
              <a:endParaRPr lang="en-GB"/>
            </a:p>
          </p:txBody>
        </p:sp>
        <p:sp>
          <p:nvSpPr>
            <p:cNvPr id="35" name="Oval 34"/>
            <p:cNvSpPr/>
            <p:nvPr/>
          </p:nvSpPr>
          <p:spPr>
            <a:xfrm>
              <a:off x="3389912" y="5714600"/>
              <a:ext cx="409445" cy="36917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1674" tIns="65837" rIns="131674" bIns="65837" rtlCol="0" anchor="ctr"/>
            <a:lstStyle/>
            <a:p>
              <a:pPr algn="ctr"/>
              <a:endParaRPr lang="en-GB"/>
            </a:p>
          </p:txBody>
        </p:sp>
        <p:cxnSp>
          <p:nvCxnSpPr>
            <p:cNvPr id="36" name="Straight Connector 35"/>
            <p:cNvCxnSpPr>
              <a:stCxn id="28" idx="5"/>
              <a:endCxn id="35" idx="1"/>
            </p:cNvCxnSpPr>
            <p:nvPr/>
          </p:nvCxnSpPr>
          <p:spPr>
            <a:xfrm>
              <a:off x="2732177" y="4926830"/>
              <a:ext cx="717697" cy="8418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28" idx="3"/>
              <a:endCxn id="34" idx="7"/>
            </p:cNvCxnSpPr>
            <p:nvPr/>
          </p:nvCxnSpPr>
          <p:spPr>
            <a:xfrm flipH="1">
              <a:off x="1487446" y="4926830"/>
              <a:ext cx="665689" cy="8418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30" idx="6"/>
              <a:endCxn id="28" idx="1"/>
            </p:cNvCxnSpPr>
            <p:nvPr/>
          </p:nvCxnSpPr>
          <p:spPr>
            <a:xfrm>
              <a:off x="1547407" y="3766904"/>
              <a:ext cx="605727" cy="1990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28" idx="7"/>
              <a:endCxn id="31" idx="2"/>
            </p:cNvCxnSpPr>
            <p:nvPr/>
          </p:nvCxnSpPr>
          <p:spPr>
            <a:xfrm flipV="1">
              <a:off x="2732176" y="3766904"/>
              <a:ext cx="657735" cy="1990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26" idx="4"/>
              <a:endCxn id="28" idx="0"/>
            </p:cNvCxnSpPr>
            <p:nvPr/>
          </p:nvCxnSpPr>
          <p:spPr>
            <a:xfrm>
              <a:off x="2442655" y="3394075"/>
              <a:ext cx="0" cy="3728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3159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Contrail approach – high level 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Use external identity providers</a:t>
            </a:r>
          </a:p>
          <a:p>
            <a:pPr lvl="1"/>
            <a:r>
              <a:rPr lang="en-GB" dirty="0" smtClean="0"/>
              <a:t>Used by communities: </a:t>
            </a:r>
            <a:r>
              <a:rPr lang="en-GB" dirty="0" err="1" smtClean="0"/>
              <a:t>OpenID</a:t>
            </a:r>
            <a:r>
              <a:rPr lang="en-GB" dirty="0" smtClean="0"/>
              <a:t>, </a:t>
            </a:r>
            <a:r>
              <a:rPr lang="en-GB" dirty="0" err="1" smtClean="0"/>
              <a:t>Shib</a:t>
            </a:r>
            <a:endParaRPr lang="en-GB" dirty="0" smtClean="0"/>
          </a:p>
          <a:p>
            <a:r>
              <a:rPr lang="en-GB" dirty="0" smtClean="0"/>
              <a:t>Delegation with OAuth2</a:t>
            </a:r>
          </a:p>
          <a:p>
            <a:r>
              <a:rPr lang="en-GB" dirty="0" smtClean="0"/>
              <a:t>Internal </a:t>
            </a:r>
            <a:r>
              <a:rPr lang="en-GB" dirty="0" smtClean="0"/>
              <a:t>SLCS: X.509</a:t>
            </a:r>
          </a:p>
          <a:p>
            <a:pPr lvl="1"/>
            <a:r>
              <a:rPr lang="en-GB" dirty="0" smtClean="0"/>
              <a:t>Credential managed by portal, </a:t>
            </a:r>
            <a:r>
              <a:rPr lang="en-GB" i="1" dirty="0" smtClean="0"/>
              <a:t>not </a:t>
            </a:r>
            <a:r>
              <a:rPr lang="en-GB" i="1" u="sng" dirty="0" smtClean="0"/>
              <a:t>user</a:t>
            </a:r>
            <a:endParaRPr lang="en-GB" dirty="0" smtClean="0"/>
          </a:p>
          <a:p>
            <a:pPr lvl="1"/>
            <a:r>
              <a:rPr lang="en-GB" dirty="0" smtClean="0"/>
              <a:t>Support command line access</a:t>
            </a:r>
          </a:p>
          <a:p>
            <a:pPr lvl="1"/>
            <a:r>
              <a:rPr lang="en-GB" dirty="0" smtClean="0"/>
              <a:t>Support </a:t>
            </a:r>
            <a:r>
              <a:rPr lang="en-GB" dirty="0" smtClean="0"/>
              <a:t>delegation</a:t>
            </a:r>
          </a:p>
          <a:p>
            <a:pPr lvl="1"/>
            <a:r>
              <a:rPr lang="en-GB" dirty="0" smtClean="0"/>
              <a:t>(Has been done N times before: SWITCHAAI, </a:t>
            </a:r>
            <a:r>
              <a:rPr lang="en-GB" dirty="0" err="1" smtClean="0"/>
              <a:t>MyProxy</a:t>
            </a:r>
            <a:r>
              <a:rPr lang="en-GB" dirty="0" smtClean="0"/>
              <a:t> CA (</a:t>
            </a:r>
            <a:r>
              <a:rPr lang="en-GB" dirty="0" err="1" smtClean="0"/>
              <a:t>SARoNGS</a:t>
            </a:r>
            <a:r>
              <a:rPr lang="en-GB" dirty="0" smtClean="0"/>
              <a:t>, NCSA, …))</a:t>
            </a:r>
            <a:endParaRPr lang="en-GB" dirty="0" smtClean="0"/>
          </a:p>
          <a:p>
            <a:r>
              <a:rPr lang="en-GB" dirty="0" smtClean="0"/>
              <a:t>Central federation database</a:t>
            </a:r>
          </a:p>
          <a:p>
            <a:pPr lvl="1"/>
            <a:r>
              <a:rPr lang="en-GB" dirty="0" smtClean="0"/>
              <a:t>Can be distributed, but is one DB</a:t>
            </a:r>
          </a:p>
          <a:p>
            <a:pPr lvl="1"/>
            <a:r>
              <a:rPr lang="en-GB" dirty="0" smtClean="0"/>
              <a:t>Handles attributes, too</a:t>
            </a:r>
          </a:p>
          <a:p>
            <a:r>
              <a:rPr lang="en-GB" dirty="0" smtClean="0"/>
              <a:t>Infrastructure – accept IGTF (like EGI, PRACE)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39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71711" y="1963977"/>
            <a:ext cx="11259751" cy="3902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Contrail </a:t>
            </a:r>
            <a:r>
              <a:rPr lang="en-GB" dirty="0" err="1" smtClean="0"/>
              <a:t>ConSec</a:t>
            </a:r>
            <a:r>
              <a:rPr lang="en-GB" dirty="0" smtClean="0"/>
              <a:t>/Fed architecture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168527" y="2174934"/>
            <a:ext cx="3275564" cy="1054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dirty="0" smtClean="0"/>
              <a:t>Web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168527" y="3757109"/>
            <a:ext cx="3275564" cy="1054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dirty="0" smtClean="0"/>
              <a:t>Fed core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971711" y="6183113"/>
            <a:ext cx="11259751" cy="317678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168527" y="6499547"/>
            <a:ext cx="3275564" cy="1054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dirty="0" err="1" smtClean="0"/>
              <a:t>Prov’ing</a:t>
            </a:r>
            <a:r>
              <a:rPr lang="en-GB" dirty="0" smtClean="0"/>
              <a:t> </a:t>
            </a:r>
            <a:r>
              <a:rPr lang="en-GB" dirty="0" err="1" smtClean="0"/>
              <a:t>mgr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5168527" y="7870949"/>
            <a:ext cx="3275564" cy="1054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dirty="0" smtClean="0"/>
              <a:t>VEP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8669130" y="3757109"/>
            <a:ext cx="3275564" cy="10547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SLAMF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669130" y="6499547"/>
            <a:ext cx="3275564" cy="10547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SLAMP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677529" y="2174934"/>
            <a:ext cx="3275564" cy="105478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dirty="0" err="1" smtClean="0"/>
              <a:t>AuzSvr</a:t>
            </a:r>
            <a:r>
              <a:rPr lang="en-GB" dirty="0" smtClean="0"/>
              <a:t>/CA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1381156" y="7870949"/>
            <a:ext cx="3275564" cy="10547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dirty="0" smtClean="0"/>
              <a:t>PEP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1381156" y="3757109"/>
            <a:ext cx="3275564" cy="10547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dirty="0" smtClean="0"/>
              <a:t>PIP</a:t>
            </a:r>
            <a:endParaRPr lang="en-GB" dirty="0"/>
          </a:p>
        </p:txBody>
      </p:sp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2621" y="2022903"/>
            <a:ext cx="4112501" cy="17342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082620" y="5022850"/>
            <a:ext cx="2678440" cy="533069"/>
          </a:xfrm>
          <a:prstGeom prst="rect">
            <a:avLst/>
          </a:prstGeom>
          <a:noFill/>
        </p:spPr>
        <p:txBody>
          <a:bodyPr wrap="none" lIns="131674" tIns="65837" rIns="131674" bIns="65837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Federation layer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82619" y="6485936"/>
            <a:ext cx="2510124" cy="533069"/>
          </a:xfrm>
          <a:prstGeom prst="rect">
            <a:avLst/>
          </a:prstGeom>
          <a:noFill/>
        </p:spPr>
        <p:txBody>
          <a:bodyPr wrap="none" lIns="131674" tIns="65837" rIns="131674" bIns="65837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Resource layer</a:t>
            </a:r>
          </a:p>
        </p:txBody>
      </p:sp>
    </p:spTree>
    <p:extLst>
      <p:ext uri="{BB962C8B-B14F-4D97-AF65-F5344CB8AC3E}">
        <p14:creationId xmlns:p14="http://schemas.microsoft.com/office/powerpoint/2010/main" val="407761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OAuth2-in-a-slide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lIns="131674" tIns="65837" rIns="131674" bIns="65837"/>
          <a:lstStyle/>
          <a:p>
            <a:fld id="{7A664348-DC2E-4C46-A357-1ED243B754D0}" type="slidenum">
              <a:rPr lang="es-ES" smtClean="0"/>
              <a:t>29</a:t>
            </a:fld>
            <a:endParaRPr lang="es-ES"/>
          </a:p>
        </p:txBody>
      </p:sp>
      <p:sp>
        <p:nvSpPr>
          <p:cNvPr id="6" name="Oval 5"/>
          <p:cNvSpPr/>
          <p:nvPr/>
        </p:nvSpPr>
        <p:spPr>
          <a:xfrm>
            <a:off x="5168527" y="3968066"/>
            <a:ext cx="3480287" cy="1793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sz="2900" dirty="0"/>
              <a:t>Authorisation Server</a:t>
            </a:r>
            <a:endParaRPr lang="en-GB" sz="2900" dirty="0"/>
          </a:p>
        </p:txBody>
      </p:sp>
      <p:sp>
        <p:nvSpPr>
          <p:cNvPr id="7" name="Oval 6"/>
          <p:cNvSpPr/>
          <p:nvPr/>
        </p:nvSpPr>
        <p:spPr>
          <a:xfrm>
            <a:off x="8444091" y="2216547"/>
            <a:ext cx="3480287" cy="1793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sz="2900" dirty="0"/>
              <a:t>Owner</a:t>
            </a:r>
            <a:endParaRPr lang="en-GB" sz="2900" dirty="0"/>
          </a:p>
        </p:txBody>
      </p:sp>
      <p:sp>
        <p:nvSpPr>
          <p:cNvPr id="8" name="Oval 7"/>
          <p:cNvSpPr/>
          <p:nvPr/>
        </p:nvSpPr>
        <p:spPr>
          <a:xfrm>
            <a:off x="562265" y="3968428"/>
            <a:ext cx="3480287" cy="1793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sz="2900" dirty="0"/>
              <a:t>Client</a:t>
            </a:r>
            <a:endParaRPr lang="en-GB" sz="2900" dirty="0"/>
          </a:p>
        </p:txBody>
      </p:sp>
      <p:sp>
        <p:nvSpPr>
          <p:cNvPr id="9" name="Oval 8"/>
          <p:cNvSpPr/>
          <p:nvPr/>
        </p:nvSpPr>
        <p:spPr>
          <a:xfrm>
            <a:off x="5168527" y="6815982"/>
            <a:ext cx="3480287" cy="1793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sz="2900" dirty="0"/>
              <a:t>Resource</a:t>
            </a:r>
            <a:endParaRPr lang="en-GB" sz="2900" dirty="0"/>
          </a:p>
        </p:txBody>
      </p:sp>
      <p:cxnSp>
        <p:nvCxnSpPr>
          <p:cNvPr id="11" name="Straight Arrow Connector 10"/>
          <p:cNvCxnSpPr>
            <a:stCxn id="8" idx="6"/>
            <a:endCxn id="6" idx="2"/>
          </p:cNvCxnSpPr>
          <p:nvPr/>
        </p:nvCxnSpPr>
        <p:spPr>
          <a:xfrm flipV="1">
            <a:off x="4042552" y="4864633"/>
            <a:ext cx="1125975" cy="3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8085826" y="3546152"/>
            <a:ext cx="665349" cy="63323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3"/>
          </p:cNvCxnSpPr>
          <p:nvPr/>
        </p:nvCxnSpPr>
        <p:spPr>
          <a:xfrm flipH="1">
            <a:off x="8239369" y="3747081"/>
            <a:ext cx="714399" cy="65554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042552" y="5088233"/>
            <a:ext cx="112597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5"/>
            <a:endCxn id="9" idx="1"/>
          </p:cNvCxnSpPr>
          <p:nvPr/>
        </p:nvCxnSpPr>
        <p:spPr>
          <a:xfrm>
            <a:off x="3532876" y="5498962"/>
            <a:ext cx="2145327" cy="15796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9" idx="0"/>
            <a:endCxn id="6" idx="4"/>
          </p:cNvCxnSpPr>
          <p:nvPr/>
        </p:nvCxnSpPr>
        <p:spPr>
          <a:xfrm flipV="1">
            <a:off x="6908670" y="5761199"/>
            <a:ext cx="0" cy="10547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ular Callout 29"/>
          <p:cNvSpPr/>
          <p:nvPr/>
        </p:nvSpPr>
        <p:spPr>
          <a:xfrm>
            <a:off x="9365343" y="4402624"/>
            <a:ext cx="2763757" cy="1358575"/>
          </a:xfrm>
          <a:prstGeom prst="wedgeRoundRectCallout">
            <a:avLst>
              <a:gd name="adj1" fmla="val -77741"/>
              <a:gd name="adj2" fmla="val -8204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Authenticate, permit delegation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1" name="Rounded Rectangular Callout 30"/>
          <p:cNvSpPr/>
          <p:nvPr/>
        </p:nvSpPr>
        <p:spPr>
          <a:xfrm>
            <a:off x="3426253" y="2752393"/>
            <a:ext cx="2251950" cy="1096338"/>
          </a:xfrm>
          <a:prstGeom prst="wedgeRoundRectCallout">
            <a:avLst>
              <a:gd name="adj1" fmla="val 5995"/>
              <a:gd name="adj2" fmla="val 16230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Access token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2" name="Rounded Rectangular Callout 31"/>
          <p:cNvSpPr/>
          <p:nvPr/>
        </p:nvSpPr>
        <p:spPr>
          <a:xfrm>
            <a:off x="2097686" y="6530412"/>
            <a:ext cx="2251950" cy="1096338"/>
          </a:xfrm>
          <a:prstGeom prst="wedgeRoundRectCallout">
            <a:avLst>
              <a:gd name="adj1" fmla="val 45018"/>
              <a:gd name="adj2" fmla="val -9236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Access token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16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Principles of Federated Identity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Identity is managed by “home” institute</a:t>
            </a:r>
          </a:p>
          <a:p>
            <a:r>
              <a:rPr lang="en-GB" dirty="0" smtClean="0"/>
              <a:t>User authenticates only to home institute</a:t>
            </a:r>
          </a:p>
          <a:p>
            <a:pPr lvl="1"/>
            <a:r>
              <a:rPr lang="en-GB" dirty="0" smtClean="0"/>
              <a:t>Password (or other secret) never leaves home institute</a:t>
            </a:r>
          </a:p>
          <a:p>
            <a:pPr lvl="1"/>
            <a:r>
              <a:rPr lang="en-GB" dirty="0" smtClean="0"/>
              <a:t>Potential for true SSO</a:t>
            </a:r>
          </a:p>
          <a:p>
            <a:r>
              <a:rPr lang="en-GB" dirty="0" smtClean="0"/>
              <a:t>Federation: multiple service providers</a:t>
            </a:r>
          </a:p>
          <a:p>
            <a:pPr lvl="1"/>
            <a:r>
              <a:rPr lang="en-GB" dirty="0" smtClean="0"/>
              <a:t>Normally, </a:t>
            </a:r>
            <a:r>
              <a:rPr lang="en-GB" dirty="0" err="1" smtClean="0"/>
              <a:t>IdPs</a:t>
            </a:r>
            <a:r>
              <a:rPr lang="en-GB" dirty="0" smtClean="0"/>
              <a:t> and SPs negotiate </a:t>
            </a:r>
            <a:r>
              <a:rPr lang="en-GB" i="1" dirty="0" smtClean="0"/>
              <a:t>once </a:t>
            </a:r>
            <a:r>
              <a:rPr lang="en-GB" dirty="0" smtClean="0"/>
              <a:t>– with the Federation</a:t>
            </a:r>
          </a:p>
          <a:p>
            <a:pPr lvl="1"/>
            <a:r>
              <a:rPr lang="en-GB" dirty="0" smtClean="0"/>
              <a:t>Instead of many-to-many negotiations</a:t>
            </a:r>
          </a:p>
          <a:p>
            <a:r>
              <a:rPr lang="en-GB" dirty="0" smtClean="0"/>
              <a:t>Federation policies</a:t>
            </a:r>
          </a:p>
          <a:p>
            <a:pPr lvl="1"/>
            <a:r>
              <a:rPr lang="en-GB" dirty="0" smtClean="0"/>
              <a:t>Common baseline for operations</a:t>
            </a:r>
          </a:p>
          <a:p>
            <a:pPr lvl="1"/>
            <a:r>
              <a:rPr lang="en-GB" dirty="0" smtClean="0"/>
              <a:t>Procedures for resolving incidents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577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71711" y="1963977"/>
            <a:ext cx="11259751" cy="3902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OAuth roles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168527" y="2174934"/>
            <a:ext cx="3275564" cy="1054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dirty="0" smtClean="0"/>
              <a:t>Web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168527" y="3757109"/>
            <a:ext cx="3275564" cy="1054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dirty="0" smtClean="0"/>
              <a:t>Fed core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971711" y="6183113"/>
            <a:ext cx="11259751" cy="317678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168527" y="6499547"/>
            <a:ext cx="3275564" cy="1054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dirty="0" err="1" smtClean="0"/>
              <a:t>Prov’ing</a:t>
            </a:r>
            <a:r>
              <a:rPr lang="en-GB" dirty="0" smtClean="0"/>
              <a:t> </a:t>
            </a:r>
            <a:r>
              <a:rPr lang="en-GB" dirty="0" err="1" smtClean="0"/>
              <a:t>mgr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5168527" y="7870949"/>
            <a:ext cx="3275564" cy="1054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dirty="0" smtClean="0"/>
              <a:t>VEP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8669130" y="3757109"/>
            <a:ext cx="3275564" cy="10547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SLAMF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669130" y="6499547"/>
            <a:ext cx="3275564" cy="10547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SLAMP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677529" y="2174934"/>
            <a:ext cx="3275564" cy="105478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dirty="0" err="1" smtClean="0"/>
              <a:t>AuzSvr</a:t>
            </a:r>
            <a:r>
              <a:rPr lang="en-GB" dirty="0" smtClean="0"/>
              <a:t>/CA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1381156" y="7870949"/>
            <a:ext cx="3275564" cy="10547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dirty="0" smtClean="0"/>
              <a:t>PEP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1381156" y="3757109"/>
            <a:ext cx="3275564" cy="10547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dirty="0" smtClean="0"/>
              <a:t>PIP</a:t>
            </a:r>
            <a:endParaRPr lang="en-GB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7288327" y="303422"/>
            <a:ext cx="2311529" cy="1054784"/>
          </a:xfrm>
          <a:prstGeom prst="wedgeRoundRectCallout">
            <a:avLst>
              <a:gd name="adj1" fmla="val -66010"/>
              <a:gd name="adj2" fmla="val 15192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sz="3500" dirty="0">
                <a:solidFill>
                  <a:schemeClr val="tx1"/>
                </a:solidFill>
              </a:rPr>
              <a:t>“Owner”, Client</a:t>
            </a:r>
          </a:p>
        </p:txBody>
      </p:sp>
      <p:sp>
        <p:nvSpPr>
          <p:cNvPr id="20" name="Rounded Rectangular Callout 19"/>
          <p:cNvSpPr/>
          <p:nvPr/>
        </p:nvSpPr>
        <p:spPr>
          <a:xfrm>
            <a:off x="9919933" y="303422"/>
            <a:ext cx="2311529" cy="1054784"/>
          </a:xfrm>
          <a:prstGeom prst="wedgeRoundRectCallout">
            <a:avLst>
              <a:gd name="adj1" fmla="val -66010"/>
              <a:gd name="adj2" fmla="val 15192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sz="3500" dirty="0" err="1">
                <a:solidFill>
                  <a:schemeClr val="tx1"/>
                </a:solidFill>
              </a:rPr>
              <a:t>AuZ</a:t>
            </a:r>
            <a:r>
              <a:rPr lang="en-GB" sz="3500" dirty="0">
                <a:solidFill>
                  <a:schemeClr val="tx1"/>
                </a:solidFill>
              </a:rPr>
              <a:t> </a:t>
            </a:r>
            <a:r>
              <a:rPr lang="en-GB" sz="3500" dirty="0" err="1">
                <a:solidFill>
                  <a:schemeClr val="tx1"/>
                </a:solidFill>
              </a:rPr>
              <a:t>svr</a:t>
            </a:r>
            <a:endParaRPr lang="en-GB" sz="3500" dirty="0">
              <a:solidFill>
                <a:schemeClr val="tx1"/>
              </a:solidFill>
            </a:endParaRPr>
          </a:p>
        </p:txBody>
      </p:sp>
      <p:sp>
        <p:nvSpPr>
          <p:cNvPr id="21" name="Rounded Rectangular Callout 20"/>
          <p:cNvSpPr/>
          <p:nvPr/>
        </p:nvSpPr>
        <p:spPr>
          <a:xfrm>
            <a:off x="7288327" y="4556769"/>
            <a:ext cx="2311529" cy="1054784"/>
          </a:xfrm>
          <a:prstGeom prst="wedgeRoundRectCallout">
            <a:avLst>
              <a:gd name="adj1" fmla="val -66010"/>
              <a:gd name="adj2" fmla="val 15192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sz="3500" dirty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22" name="Rounded Rectangular Callout 21"/>
          <p:cNvSpPr/>
          <p:nvPr/>
        </p:nvSpPr>
        <p:spPr>
          <a:xfrm>
            <a:off x="7288327" y="2385890"/>
            <a:ext cx="2311529" cy="1054784"/>
          </a:xfrm>
          <a:prstGeom prst="wedgeRoundRectCallout">
            <a:avLst>
              <a:gd name="adj1" fmla="val -61258"/>
              <a:gd name="adj2" fmla="val 11258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sz="3500" dirty="0">
                <a:solidFill>
                  <a:schemeClr val="tx1"/>
                </a:solidFill>
              </a:rPr>
              <a:t>Client, Resource</a:t>
            </a:r>
          </a:p>
        </p:txBody>
      </p:sp>
      <p:pic>
        <p:nvPicPr>
          <p:cNvPr id="25" name="Picture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2621" y="2022903"/>
            <a:ext cx="4112501" cy="17342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8638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Authentication workflow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76434" y="4401576"/>
            <a:ext cx="2968480" cy="12657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sz="3500" dirty="0"/>
              <a:t>WEB</a:t>
            </a:r>
          </a:p>
        </p:txBody>
      </p:sp>
      <p:sp>
        <p:nvSpPr>
          <p:cNvPr id="5" name="Rectangle 4"/>
          <p:cNvSpPr/>
          <p:nvPr/>
        </p:nvSpPr>
        <p:spPr>
          <a:xfrm>
            <a:off x="1169651" y="6284871"/>
            <a:ext cx="2968480" cy="12657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sz="3500" dirty="0"/>
              <a:t>Contrail</a:t>
            </a:r>
          </a:p>
          <a:p>
            <a:pPr algn="ctr"/>
            <a:r>
              <a:rPr lang="en-GB" sz="3500" dirty="0" err="1"/>
              <a:t>IdP</a:t>
            </a:r>
            <a:endParaRPr lang="en-GB" sz="3500" dirty="0"/>
          </a:p>
        </p:txBody>
      </p:sp>
      <p:sp>
        <p:nvSpPr>
          <p:cNvPr id="6" name="Rectangle 5"/>
          <p:cNvSpPr/>
          <p:nvPr/>
        </p:nvSpPr>
        <p:spPr>
          <a:xfrm>
            <a:off x="1169651" y="8168166"/>
            <a:ext cx="2968480" cy="12657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sz="3500" dirty="0"/>
              <a:t>External</a:t>
            </a:r>
          </a:p>
          <a:p>
            <a:pPr algn="ctr"/>
            <a:r>
              <a:rPr lang="en-GB" sz="3500" dirty="0" err="1"/>
              <a:t>IdP</a:t>
            </a:r>
            <a:endParaRPr lang="en-GB" sz="35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404770" y="5667317"/>
            <a:ext cx="0" cy="61755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302409" y="7550612"/>
            <a:ext cx="0" cy="61755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916577" y="7541037"/>
            <a:ext cx="0" cy="61755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759082" y="2069455"/>
            <a:ext cx="2968480" cy="12657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sz="3500" dirty="0"/>
              <a:t>CA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916577" y="5667317"/>
            <a:ext cx="0" cy="61755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3"/>
            <a:endCxn id="15" idx="1"/>
          </p:cNvCxnSpPr>
          <p:nvPr/>
        </p:nvCxnSpPr>
        <p:spPr>
          <a:xfrm>
            <a:off x="4138132" y="6917742"/>
            <a:ext cx="1644564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782695" y="6284871"/>
            <a:ext cx="2968480" cy="12657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sz="3500" dirty="0"/>
              <a:t>AS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144913" y="7237896"/>
            <a:ext cx="1637782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9570066" y="4401576"/>
            <a:ext cx="2968480" cy="12657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sz="3500" dirty="0"/>
              <a:t>Core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144913" y="4670486"/>
            <a:ext cx="1637782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743340" y="3335197"/>
            <a:ext cx="2850341" cy="1066379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727562" y="3018761"/>
            <a:ext cx="3889732" cy="138281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8751175" y="4811693"/>
            <a:ext cx="818891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6806309" y="3335198"/>
            <a:ext cx="0" cy="294967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782695" y="4401576"/>
            <a:ext cx="2968480" cy="12657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sz="3500" dirty="0"/>
              <a:t>Fed API</a:t>
            </a:r>
          </a:p>
        </p:txBody>
      </p:sp>
    </p:spTree>
    <p:extLst>
      <p:ext uri="{BB962C8B-B14F-4D97-AF65-F5344CB8AC3E}">
        <p14:creationId xmlns:p14="http://schemas.microsoft.com/office/powerpoint/2010/main" val="4162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does the Contrail </a:t>
            </a:r>
            <a:r>
              <a:rPr lang="en-GB" dirty="0" smtClean="0"/>
              <a:t>WAYF (</a:t>
            </a:r>
            <a:r>
              <a:rPr lang="en-GB" dirty="0" err="1" smtClean="0"/>
              <a:t>auth</a:t>
            </a:r>
            <a:r>
              <a:rPr lang="en-GB" dirty="0" smtClean="0"/>
              <a:t> bridge) work?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4861443" y="4332080"/>
            <a:ext cx="1535421" cy="1582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sz="2300" dirty="0" err="1"/>
              <a:t>IdP</a:t>
            </a:r>
            <a:endParaRPr lang="en-GB" sz="2300" dirty="0"/>
          </a:p>
          <a:p>
            <a:pPr algn="ctr"/>
            <a:r>
              <a:rPr lang="en-GB" sz="2300" dirty="0"/>
              <a:t>Bridge</a:t>
            </a:r>
          </a:p>
        </p:txBody>
      </p:sp>
      <p:sp>
        <p:nvSpPr>
          <p:cNvPr id="6" name="Oval 5"/>
          <p:cNvSpPr/>
          <p:nvPr/>
        </p:nvSpPr>
        <p:spPr>
          <a:xfrm>
            <a:off x="2248591" y="1963977"/>
            <a:ext cx="1535421" cy="1582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sz="2000" dirty="0"/>
              <a:t>Google</a:t>
            </a:r>
          </a:p>
        </p:txBody>
      </p:sp>
      <p:sp>
        <p:nvSpPr>
          <p:cNvPr id="7" name="Oval 6"/>
          <p:cNvSpPr/>
          <p:nvPr/>
        </p:nvSpPr>
        <p:spPr>
          <a:xfrm>
            <a:off x="1417857" y="3559413"/>
            <a:ext cx="1535421" cy="1582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sz="2300" dirty="0"/>
              <a:t>Yahoo</a:t>
            </a:r>
          </a:p>
        </p:txBody>
      </p:sp>
      <p:sp>
        <p:nvSpPr>
          <p:cNvPr id="8" name="Oval 7"/>
          <p:cNvSpPr/>
          <p:nvPr/>
        </p:nvSpPr>
        <p:spPr>
          <a:xfrm>
            <a:off x="1585879" y="5339285"/>
            <a:ext cx="1535421" cy="1582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sz="1600" dirty="0"/>
              <a:t>Umbrella</a:t>
            </a:r>
            <a:endParaRPr lang="en-GB" sz="2300" dirty="0"/>
          </a:p>
        </p:txBody>
      </p:sp>
      <p:sp>
        <p:nvSpPr>
          <p:cNvPr id="9" name="Oval 8"/>
          <p:cNvSpPr/>
          <p:nvPr/>
        </p:nvSpPr>
        <p:spPr>
          <a:xfrm>
            <a:off x="2353589" y="6977360"/>
            <a:ext cx="1535421" cy="1582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sz="2300" dirty="0"/>
              <a:t>WAYF</a:t>
            </a:r>
          </a:p>
        </p:txBody>
      </p:sp>
      <p:sp>
        <p:nvSpPr>
          <p:cNvPr id="10" name="Oval 9"/>
          <p:cNvSpPr/>
          <p:nvPr/>
        </p:nvSpPr>
        <p:spPr>
          <a:xfrm>
            <a:off x="255181" y="8286684"/>
            <a:ext cx="1535421" cy="1582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sz="2300" dirty="0" err="1"/>
              <a:t>IdP</a:t>
            </a:r>
            <a:endParaRPr lang="en-GB" sz="2300" dirty="0"/>
          </a:p>
        </p:txBody>
      </p:sp>
      <p:sp>
        <p:nvSpPr>
          <p:cNvPr id="11" name="Right Arrow 10"/>
          <p:cNvSpPr/>
          <p:nvPr/>
        </p:nvSpPr>
        <p:spPr>
          <a:xfrm rot="20642067">
            <a:off x="3319287" y="5465834"/>
            <a:ext cx="1381879" cy="63287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endParaRPr lang="en-GB"/>
          </a:p>
        </p:txBody>
      </p:sp>
      <p:sp>
        <p:nvSpPr>
          <p:cNvPr id="12" name="Right Arrow 11"/>
          <p:cNvSpPr/>
          <p:nvPr/>
        </p:nvSpPr>
        <p:spPr>
          <a:xfrm rot="2427329">
            <a:off x="3564802" y="3510555"/>
            <a:ext cx="1381879" cy="63287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 rot="949575">
            <a:off x="3198071" y="4436546"/>
            <a:ext cx="1381879" cy="63287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endParaRPr lang="en-GB"/>
          </a:p>
        </p:txBody>
      </p:sp>
      <p:sp>
        <p:nvSpPr>
          <p:cNvPr id="14" name="Right Arrow 13"/>
          <p:cNvSpPr/>
          <p:nvPr/>
        </p:nvSpPr>
        <p:spPr>
          <a:xfrm rot="18387642">
            <a:off x="3910815" y="6302187"/>
            <a:ext cx="1423958" cy="61416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 rot="19276311">
            <a:off x="1578092" y="7970249"/>
            <a:ext cx="685549" cy="63287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8246555" y="4300329"/>
            <a:ext cx="1535421" cy="1582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sz="2300" dirty="0" err="1"/>
              <a:t>Auz</a:t>
            </a:r>
            <a:r>
              <a:rPr lang="en-GB" sz="2300" dirty="0"/>
              <a:t> </a:t>
            </a:r>
            <a:r>
              <a:rPr lang="en-GB" sz="2300" dirty="0" err="1"/>
              <a:t>Svr</a:t>
            </a:r>
            <a:endParaRPr lang="en-GB" sz="2300" dirty="0"/>
          </a:p>
        </p:txBody>
      </p:sp>
      <p:sp>
        <p:nvSpPr>
          <p:cNvPr id="17" name="Right Arrow 16"/>
          <p:cNvSpPr/>
          <p:nvPr/>
        </p:nvSpPr>
        <p:spPr>
          <a:xfrm>
            <a:off x="6601586" y="4806733"/>
            <a:ext cx="1381879" cy="63287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endParaRPr lang="en-GB"/>
          </a:p>
        </p:txBody>
      </p:sp>
      <p:sp>
        <p:nvSpPr>
          <p:cNvPr id="18" name="Can 17"/>
          <p:cNvSpPr/>
          <p:nvPr/>
        </p:nvSpPr>
        <p:spPr>
          <a:xfrm>
            <a:off x="5782696" y="7508879"/>
            <a:ext cx="2047227" cy="155561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dirty="0" smtClean="0"/>
              <a:t>DB</a:t>
            </a:r>
            <a:endParaRPr lang="en-GB" dirty="0"/>
          </a:p>
        </p:txBody>
      </p:sp>
      <p:sp>
        <p:nvSpPr>
          <p:cNvPr id="19" name="Right Arrow 18"/>
          <p:cNvSpPr/>
          <p:nvPr/>
        </p:nvSpPr>
        <p:spPr>
          <a:xfrm rot="4033740">
            <a:off x="5548411" y="6309548"/>
            <a:ext cx="1423958" cy="61416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endParaRPr lang="en-GB"/>
          </a:p>
        </p:txBody>
      </p:sp>
      <p:sp>
        <p:nvSpPr>
          <p:cNvPr id="21" name="Rounded Rectangular Callout 20"/>
          <p:cNvSpPr/>
          <p:nvPr/>
        </p:nvSpPr>
        <p:spPr>
          <a:xfrm>
            <a:off x="8016954" y="6352836"/>
            <a:ext cx="4145636" cy="1466010"/>
          </a:xfrm>
          <a:prstGeom prst="wedgeRoundRectCallout">
            <a:avLst>
              <a:gd name="adj1" fmla="val -51304"/>
              <a:gd name="adj2" fmla="val 6250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r>
              <a:rPr lang="en-GB" dirty="0">
                <a:solidFill>
                  <a:schemeClr val="tx1"/>
                </a:solidFill>
              </a:rPr>
              <a:t>Account creation</a:t>
            </a:r>
          </a:p>
          <a:p>
            <a:r>
              <a:rPr lang="en-GB" dirty="0" err="1">
                <a:solidFill>
                  <a:schemeClr val="tx1"/>
                </a:solidFill>
              </a:rPr>
              <a:t>LoA</a:t>
            </a:r>
            <a:r>
              <a:rPr lang="en-GB" dirty="0">
                <a:solidFill>
                  <a:schemeClr val="tx1"/>
                </a:solidFill>
              </a:rPr>
              <a:t> set</a:t>
            </a:r>
          </a:p>
          <a:p>
            <a:r>
              <a:rPr lang="en-GB" dirty="0">
                <a:solidFill>
                  <a:schemeClr val="tx1"/>
                </a:solidFill>
              </a:rPr>
              <a:t>Attribute update (</a:t>
            </a:r>
            <a:r>
              <a:rPr lang="en-GB" dirty="0" err="1">
                <a:solidFill>
                  <a:schemeClr val="tx1"/>
                </a:solidFill>
              </a:rPr>
              <a:t>eg</a:t>
            </a:r>
            <a:r>
              <a:rPr lang="en-GB" dirty="0">
                <a:solidFill>
                  <a:schemeClr val="tx1"/>
                </a:solidFill>
              </a:rPr>
              <a:t> email)</a:t>
            </a:r>
          </a:p>
        </p:txBody>
      </p:sp>
    </p:spTree>
    <p:extLst>
      <p:ext uri="{BB962C8B-B14F-4D97-AF65-F5344CB8AC3E}">
        <p14:creationId xmlns:p14="http://schemas.microsoft.com/office/powerpoint/2010/main" val="164031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Contrail WAYF </a:t>
            </a:r>
            <a:r>
              <a:rPr lang="en-GB" dirty="0" err="1" smtClean="0"/>
              <a:t>vs</a:t>
            </a:r>
            <a:r>
              <a:rPr lang="en-GB" dirty="0" smtClean="0"/>
              <a:t> Normal WAYF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Contrail WAYF handles multiple identity providers</a:t>
            </a:r>
          </a:p>
          <a:p>
            <a:pPr lvl="1"/>
            <a:r>
              <a:rPr lang="en-GB" dirty="0" smtClean="0"/>
              <a:t>Not just a single </a:t>
            </a:r>
            <a:r>
              <a:rPr lang="en-GB" dirty="0" err="1" smtClean="0"/>
              <a:t>LoA</a:t>
            </a:r>
            <a:r>
              <a:rPr lang="en-GB" dirty="0" smtClean="0"/>
              <a:t>…</a:t>
            </a:r>
          </a:p>
          <a:p>
            <a:pPr lvl="1"/>
            <a:r>
              <a:rPr lang="en-GB" dirty="0" smtClean="0"/>
              <a:t>So </a:t>
            </a:r>
            <a:r>
              <a:rPr lang="en-GB" dirty="0" err="1" smtClean="0"/>
              <a:t>LoA</a:t>
            </a:r>
            <a:r>
              <a:rPr lang="en-GB" dirty="0" smtClean="0"/>
              <a:t> needs to be set upon authentication</a:t>
            </a:r>
          </a:p>
          <a:p>
            <a:r>
              <a:rPr lang="en-GB" dirty="0" smtClean="0"/>
              <a:t>Contrail WAYF handles both </a:t>
            </a:r>
            <a:r>
              <a:rPr lang="en-GB" dirty="0" err="1" smtClean="0"/>
              <a:t>OpenId</a:t>
            </a:r>
            <a:r>
              <a:rPr lang="en-GB" dirty="0" smtClean="0"/>
              <a:t> and </a:t>
            </a:r>
            <a:r>
              <a:rPr lang="en-GB" dirty="0" err="1" smtClean="0"/>
              <a:t>Shib</a:t>
            </a:r>
            <a:r>
              <a:rPr lang="en-GB" dirty="0" smtClean="0"/>
              <a:t> (via </a:t>
            </a:r>
            <a:r>
              <a:rPr lang="en-GB" dirty="0" err="1" smtClean="0"/>
              <a:t>SSPhp</a:t>
            </a:r>
            <a:r>
              <a:rPr lang="en-GB" dirty="0" smtClean="0"/>
              <a:t>)</a:t>
            </a:r>
          </a:p>
          <a:p>
            <a:r>
              <a:rPr lang="en-GB" dirty="0" smtClean="0"/>
              <a:t>Normal WAYF belongs to a single federation</a:t>
            </a:r>
          </a:p>
          <a:p>
            <a:r>
              <a:rPr lang="en-GB" dirty="0" smtClean="0"/>
              <a:t>Compare the WFAYF… (</a:t>
            </a:r>
            <a:r>
              <a:rPr lang="en-GB" sz="5400" dirty="0">
                <a:solidFill>
                  <a:schemeClr val="accent6">
                    <a:lumMod val="75000"/>
                  </a:schemeClr>
                </a:solidFill>
                <a:latin typeface="American Typewriter Std Med" pitchFamily="18" charset="0"/>
                <a:ea typeface="+mj-ea"/>
                <a:cs typeface="+mj-cs"/>
              </a:rPr>
              <a:t>demo</a:t>
            </a:r>
            <a:r>
              <a:rPr lang="en-GB" dirty="0" smtClean="0"/>
              <a:t>: </a:t>
            </a:r>
            <a:r>
              <a:rPr lang="en-GB" dirty="0" err="1" smtClean="0"/>
              <a:t>Terena</a:t>
            </a:r>
            <a:r>
              <a:rPr lang="en-GB" dirty="0" smtClean="0"/>
              <a:t> TCS)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30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573074" y="1685449"/>
            <a:ext cx="5685854" cy="6526475"/>
          </a:xfrm>
          <a:prstGeom prst="rect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79" tIns="46290" rIns="92579" bIns="46290" rtlCol="0" anchor="ctr"/>
          <a:lstStyle/>
          <a:p>
            <a:pPr algn="ctr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lIns="131674" tIns="65837" rIns="131674" bIns="65837"/>
          <a:lstStyle/>
          <a:p>
            <a:r>
              <a:rPr lang="sl-SI" smtClean="0"/>
              <a:t>-- </a:t>
            </a:r>
            <a:fld id="{03AE1812-68C0-49BE-B26A-E528CAB9E56C}" type="slidenum">
              <a:rPr lang="nl-NL" smtClean="0"/>
              <a:pPr/>
              <a:t>34</a:t>
            </a:fld>
            <a:r>
              <a:rPr lang="sl-SI" smtClean="0"/>
              <a:t> --</a:t>
            </a:r>
            <a:endParaRPr lang="nl-NL" dirty="0"/>
          </a:p>
        </p:txBody>
      </p:sp>
      <p:sp>
        <p:nvSpPr>
          <p:cNvPr id="6" name="Rectangle 5"/>
          <p:cNvSpPr/>
          <p:nvPr/>
        </p:nvSpPr>
        <p:spPr bwMode="auto">
          <a:xfrm>
            <a:off x="957317" y="2056271"/>
            <a:ext cx="3772976" cy="116026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3315" tIns="66658" rIns="133315" bIns="6665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600" dirty="0">
                <a:solidFill>
                  <a:schemeClr val="bg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Federated Id</a:t>
            </a:r>
            <a:endParaRPr lang="en-GB" sz="4600" dirty="0">
              <a:solidFill>
                <a:schemeClr val="bg1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8" name="Can 7"/>
          <p:cNvSpPr/>
          <p:nvPr/>
        </p:nvSpPr>
        <p:spPr bwMode="auto">
          <a:xfrm>
            <a:off x="9594057" y="1833778"/>
            <a:ext cx="2149589" cy="1582176"/>
          </a:xfrm>
          <a:prstGeom prst="can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3315" tIns="66658" rIns="133315" bIns="6665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chemeClr val="bg1"/>
                </a:solidFill>
              </a:rPr>
              <a:t>Resource</a:t>
            </a:r>
            <a:endParaRPr lang="en-GB" sz="3200" dirty="0">
              <a:solidFill>
                <a:schemeClr val="bg1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7866709" y="1685448"/>
            <a:ext cx="1842505" cy="1898611"/>
          </a:xfrm>
          <a:prstGeom prst="ellipse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3315" tIns="66658" rIns="133315" bIns="6665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chemeClr val="bg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PEP</a:t>
            </a:r>
            <a:endParaRPr lang="en-GB" sz="4000" dirty="0">
              <a:solidFill>
                <a:schemeClr val="bg1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7866709" y="5022850"/>
            <a:ext cx="1842505" cy="1898611"/>
          </a:xfrm>
          <a:prstGeom prst="ellipse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3315" tIns="66658" rIns="133315" bIns="6665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chemeClr val="bg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PDP</a:t>
            </a:r>
            <a:endParaRPr lang="en-GB" sz="3600" dirty="0">
              <a:solidFill>
                <a:schemeClr val="bg1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4" name="Can 13"/>
          <p:cNvSpPr/>
          <p:nvPr/>
        </p:nvSpPr>
        <p:spPr bwMode="auto">
          <a:xfrm>
            <a:off x="1389154" y="5245344"/>
            <a:ext cx="2149589" cy="1582176"/>
          </a:xfrm>
          <a:prstGeom prst="can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3315" tIns="66658" rIns="133315" bIns="66658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5900" dirty="0">
                <a:solidFill>
                  <a:schemeClr val="bg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DB</a:t>
            </a:r>
            <a:endParaRPr lang="en-GB" sz="5900" dirty="0">
              <a:solidFill>
                <a:schemeClr val="bg1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16" name="Straight Arrow Connector 15"/>
          <p:cNvCxnSpPr>
            <a:stCxn id="6" idx="3"/>
            <a:endCxn id="12" idx="2"/>
          </p:cNvCxnSpPr>
          <p:nvPr/>
        </p:nvCxnSpPr>
        <p:spPr bwMode="auto">
          <a:xfrm flipV="1">
            <a:off x="4730293" y="2634754"/>
            <a:ext cx="3136416" cy="1648"/>
          </a:xfrm>
          <a:prstGeom prst="straightConnector1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444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12" idx="4"/>
            <a:endCxn id="13" idx="0"/>
          </p:cNvCxnSpPr>
          <p:nvPr/>
        </p:nvCxnSpPr>
        <p:spPr bwMode="auto">
          <a:xfrm>
            <a:off x="8787961" y="3584059"/>
            <a:ext cx="0" cy="1438791"/>
          </a:xfrm>
          <a:prstGeom prst="straightConnector1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444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Can 23"/>
          <p:cNvSpPr/>
          <p:nvPr/>
        </p:nvSpPr>
        <p:spPr bwMode="auto">
          <a:xfrm>
            <a:off x="7722764" y="7915266"/>
            <a:ext cx="2149589" cy="1582176"/>
          </a:xfrm>
          <a:prstGeom prst="can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3315" tIns="66658" rIns="133315" bIns="6665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chemeClr val="bg1"/>
                </a:solidFill>
              </a:rPr>
              <a:t>Policies</a:t>
            </a:r>
            <a:endParaRPr lang="en-GB" sz="3200" dirty="0">
              <a:solidFill>
                <a:schemeClr val="bg1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10457732" y="7766937"/>
            <a:ext cx="1842505" cy="1898611"/>
          </a:xfrm>
          <a:prstGeom prst="ellipse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3315" tIns="66658" rIns="133315" bIns="6665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chemeClr val="bg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PAP</a:t>
            </a:r>
            <a:endParaRPr lang="en-GB" sz="3600" dirty="0">
              <a:solidFill>
                <a:schemeClr val="bg1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4196094" y="5097015"/>
            <a:ext cx="1842505" cy="1898611"/>
          </a:xfrm>
          <a:prstGeom prst="ellipse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3315" tIns="66658" rIns="133315" bIns="6665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chemeClr val="bg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PIP</a:t>
            </a:r>
            <a:endParaRPr lang="en-GB" sz="3600" dirty="0">
              <a:solidFill>
                <a:schemeClr val="bg1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268068" y="6506140"/>
            <a:ext cx="1871293" cy="741645"/>
          </a:xfrm>
          <a:prstGeom prst="rect">
            <a:avLst/>
          </a:prstGeom>
          <a:blipFill dpi="0" rotWithShape="0">
            <a:blip r:embed="rId3" cstate="print">
              <a:alphaModFix amt="49000"/>
            </a:blip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33315" tIns="66658" rIns="133315" bIns="6665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err="1">
                <a:solidFill>
                  <a:schemeClr val="bg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Subscr</a:t>
            </a:r>
            <a:r>
              <a:rPr lang="en-US" sz="3200" dirty="0">
                <a:solidFill>
                  <a:schemeClr val="bg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.</a:t>
            </a:r>
            <a:endParaRPr lang="en-GB" sz="3200" dirty="0">
              <a:solidFill>
                <a:schemeClr val="bg1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9" name="Straight Arrow Connector 28"/>
          <p:cNvCxnSpPr>
            <a:stCxn id="24" idx="1"/>
            <a:endCxn id="13" idx="4"/>
          </p:cNvCxnSpPr>
          <p:nvPr/>
        </p:nvCxnSpPr>
        <p:spPr bwMode="auto">
          <a:xfrm flipH="1" flipV="1">
            <a:off x="8787963" y="6921462"/>
            <a:ext cx="9597" cy="993804"/>
          </a:xfrm>
          <a:prstGeom prst="straightConnector1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444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25" idx="2"/>
            <a:endCxn id="24" idx="4"/>
          </p:cNvCxnSpPr>
          <p:nvPr/>
        </p:nvCxnSpPr>
        <p:spPr bwMode="auto">
          <a:xfrm flipH="1" flipV="1">
            <a:off x="9872353" y="8706355"/>
            <a:ext cx="585379" cy="9889"/>
          </a:xfrm>
          <a:prstGeom prst="straightConnector1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444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Left-Right Arrow 35"/>
          <p:cNvSpPr/>
          <p:nvPr/>
        </p:nvSpPr>
        <p:spPr>
          <a:xfrm>
            <a:off x="6067388" y="5542001"/>
            <a:ext cx="1727348" cy="667481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79" tIns="46290" rIns="92579" bIns="46290" rtlCol="0" anchor="ctr"/>
          <a:lstStyle/>
          <a:p>
            <a:pPr algn="ctr"/>
            <a:endParaRPr lang="en-GB"/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 flipV="1">
            <a:off x="9018275" y="3539562"/>
            <a:ext cx="1" cy="1409127"/>
          </a:xfrm>
          <a:prstGeom prst="straightConnector1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444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Oval 30"/>
          <p:cNvSpPr/>
          <p:nvPr/>
        </p:nvSpPr>
        <p:spPr>
          <a:xfrm>
            <a:off x="6355280" y="2352930"/>
            <a:ext cx="575783" cy="5933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79" tIns="46290" rIns="92579" bIns="46290"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8082628" y="3910384"/>
            <a:ext cx="575783" cy="5933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79" tIns="46290" rIns="92579" bIns="46290" rtlCol="0" anchor="ctr"/>
          <a:lstStyle/>
          <a:p>
            <a:pPr algn="ctr"/>
            <a:endParaRPr lang="en-GB"/>
          </a:p>
        </p:txBody>
      </p:sp>
      <p:sp>
        <p:nvSpPr>
          <p:cNvPr id="37" name="Rounded Rectangular Callout 36"/>
          <p:cNvSpPr/>
          <p:nvPr/>
        </p:nvSpPr>
        <p:spPr>
          <a:xfrm>
            <a:off x="10025894" y="3762053"/>
            <a:ext cx="2375104" cy="1854113"/>
          </a:xfrm>
          <a:prstGeom prst="wedgeRoundRectCallout">
            <a:avLst>
              <a:gd name="adj1" fmla="val -84444"/>
              <a:gd name="adj2" fmla="val -26649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79" tIns="46290" rIns="92579" bIns="46290" rtlCol="0" anchor="ctr"/>
          <a:lstStyle/>
          <a:p>
            <a:pPr algn="l">
              <a:buFont typeface="Wingdings" pitchFamily="2" charset="2"/>
              <a:buChar char="ü"/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OK</a:t>
            </a:r>
          </a:p>
          <a:p>
            <a:pPr algn="l"/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X reject</a:t>
            </a:r>
          </a:p>
          <a:p>
            <a:pPr algn="l"/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+ suspend</a:t>
            </a:r>
            <a:endParaRPr lang="en-GB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4" name="Straight Arrow Connector 33"/>
          <p:cNvCxnSpPr>
            <a:stCxn id="14" idx="4"/>
            <a:endCxn id="26" idx="2"/>
          </p:cNvCxnSpPr>
          <p:nvPr/>
        </p:nvCxnSpPr>
        <p:spPr>
          <a:xfrm>
            <a:off x="3538743" y="6036434"/>
            <a:ext cx="657351" cy="9889"/>
          </a:xfrm>
          <a:prstGeom prst="straightConnector1">
            <a:avLst/>
          </a:prstGeom>
          <a:ln w="444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69426" y="7247786"/>
            <a:ext cx="2316203" cy="493594"/>
          </a:xfrm>
          <a:prstGeom prst="rect">
            <a:avLst/>
          </a:prstGeom>
          <a:noFill/>
        </p:spPr>
        <p:txBody>
          <a:bodyPr wrap="none" lIns="92579" tIns="46290" rIns="92579" bIns="46290" rtlCol="0">
            <a:spAutoFit/>
          </a:bodyPr>
          <a:lstStyle/>
          <a:p>
            <a:pPr algn="l"/>
            <a:r>
              <a:rPr lang="en-US" dirty="0" smtClean="0"/>
              <a:t>Federation core</a:t>
            </a:r>
            <a:endParaRPr lang="en-GB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419631" y="1388790"/>
          <a:ext cx="1387727" cy="1515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Clip" r:id="rId4" imgW="1150200" imgH="1216080" progId="">
                  <p:embed/>
                </p:oleObj>
              </mc:Choice>
              <mc:Fallback>
                <p:oleObj name="Clip" r:id="rId4" imgW="1150200" imgH="12160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9631" y="1388790"/>
                        <a:ext cx="1387727" cy="15152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Oval 34"/>
          <p:cNvSpPr/>
          <p:nvPr/>
        </p:nvSpPr>
        <p:spPr>
          <a:xfrm>
            <a:off x="2375813" y="8741104"/>
            <a:ext cx="575783" cy="5933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79" tIns="46290" rIns="92579" bIns="46290"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2951595" y="8666941"/>
            <a:ext cx="2723494" cy="493594"/>
          </a:xfrm>
          <a:prstGeom prst="rect">
            <a:avLst/>
          </a:prstGeom>
          <a:noFill/>
        </p:spPr>
        <p:txBody>
          <a:bodyPr wrap="none" lIns="92579" tIns="46290" rIns="92579" bIns="46290" rtlCol="0">
            <a:spAutoFit/>
          </a:bodyPr>
          <a:lstStyle/>
          <a:p>
            <a:pPr algn="l"/>
            <a:r>
              <a:rPr lang="en-US" dirty="0" smtClean="0"/>
              <a:t>=attributes (SAML)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573073" y="813716"/>
            <a:ext cx="8683329" cy="871733"/>
          </a:xfrm>
          <a:prstGeom prst="rect">
            <a:avLst/>
          </a:prstGeom>
          <a:noFill/>
        </p:spPr>
        <p:txBody>
          <a:bodyPr wrap="none" lIns="92579" tIns="46290" rIns="92579" bIns="46290" rtlCol="0">
            <a:spAutoFit/>
          </a:bodyPr>
          <a:lstStyle/>
          <a:p>
            <a:pPr algn="l"/>
            <a:r>
              <a:rPr lang="en-US" sz="4900" dirty="0" err="1">
                <a:solidFill>
                  <a:schemeClr val="accent6">
                    <a:lumMod val="75000"/>
                  </a:schemeClr>
                </a:solidFill>
                <a:latin typeface="American Typewriter Std Med" pitchFamily="18" charset="0"/>
                <a:ea typeface="+mj-ea"/>
                <a:cs typeface="+mj-cs"/>
              </a:rPr>
              <a:t>Authorisation</a:t>
            </a:r>
            <a:r>
              <a:rPr lang="en-US" sz="4900" dirty="0">
                <a:solidFill>
                  <a:schemeClr val="accent6">
                    <a:lumMod val="75000"/>
                  </a:schemeClr>
                </a:solidFill>
                <a:latin typeface="American Typewriter Std Med" pitchFamily="18" charset="0"/>
                <a:ea typeface="+mj-ea"/>
                <a:cs typeface="+mj-cs"/>
              </a:rPr>
              <a:t> and Access Control</a:t>
            </a:r>
            <a:endParaRPr lang="en-GB" sz="4900" dirty="0">
              <a:solidFill>
                <a:schemeClr val="accent6">
                  <a:lumMod val="75000"/>
                </a:schemeClr>
              </a:solidFill>
              <a:latin typeface="American Typewriter Std Med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3011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Community </a:t>
            </a:r>
            <a:r>
              <a:rPr lang="en-GB" dirty="0" smtClean="0"/>
              <a:t>Authorisation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 lIns="131674" tIns="65837" rIns="131674" bIns="65837"/>
          <a:lstStyle/>
          <a:p>
            <a:fld id="{7A664348-DC2E-4C46-A357-1ED243B754D0}" type="slidenum">
              <a:rPr lang="es-ES" smtClean="0"/>
              <a:t>35</a:t>
            </a:fld>
            <a:endParaRPr lang="es-ES"/>
          </a:p>
        </p:txBody>
      </p:sp>
      <p:sp>
        <p:nvSpPr>
          <p:cNvPr id="6" name="TextBox 5"/>
          <p:cNvSpPr txBox="1"/>
          <p:nvPr/>
        </p:nvSpPr>
        <p:spPr>
          <a:xfrm>
            <a:off x="4042553" y="2326346"/>
            <a:ext cx="5113850" cy="533069"/>
          </a:xfrm>
          <a:prstGeom prst="rect">
            <a:avLst/>
          </a:prstGeom>
          <a:noFill/>
        </p:spPr>
        <p:txBody>
          <a:bodyPr wrap="none" lIns="131674" tIns="65837" rIns="131674" bIns="65837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“Standard XACML infrastructure”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869349" y="3018760"/>
            <a:ext cx="3787371" cy="59067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963804" y="3018760"/>
            <a:ext cx="3787371" cy="59067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9075865" y="3018760"/>
            <a:ext cx="3787371" cy="59067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9499552" y="3019643"/>
            <a:ext cx="3386967" cy="671569"/>
          </a:xfrm>
          <a:prstGeom prst="rect">
            <a:avLst/>
          </a:prstGeom>
          <a:noFill/>
        </p:spPr>
        <p:txBody>
          <a:bodyPr wrap="none" lIns="131674" tIns="65837" rIns="131674" bIns="65837" rtlCol="0">
            <a:spAutoFit/>
          </a:bodyPr>
          <a:lstStyle/>
          <a:p>
            <a:r>
              <a:rPr lang="en-GB" sz="3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Resource/cloud</a:t>
            </a:r>
            <a:endParaRPr lang="en-GB" sz="35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63804" y="3019643"/>
            <a:ext cx="3936796" cy="671569"/>
          </a:xfrm>
          <a:prstGeom prst="rect">
            <a:avLst/>
          </a:prstGeom>
          <a:noFill/>
        </p:spPr>
        <p:txBody>
          <a:bodyPr wrap="none" lIns="131674" tIns="65837" rIns="131674" bIns="65837" rtlCol="0">
            <a:spAutoFit/>
          </a:bodyPr>
          <a:lstStyle/>
          <a:p>
            <a:r>
              <a:rPr lang="en-GB" sz="3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Fed. Infrastructure</a:t>
            </a:r>
            <a:endParaRPr lang="en-GB" sz="35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326" y="3018761"/>
            <a:ext cx="2237613" cy="671569"/>
          </a:xfrm>
          <a:prstGeom prst="rect">
            <a:avLst/>
          </a:prstGeom>
          <a:noFill/>
        </p:spPr>
        <p:txBody>
          <a:bodyPr wrap="none" lIns="131674" tIns="65837" rIns="131674" bIns="65837" rtlCol="0">
            <a:spAutoFit/>
          </a:bodyPr>
          <a:lstStyle/>
          <a:p>
            <a:r>
              <a:rPr lang="en-GB" sz="3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Use Case</a:t>
            </a:r>
            <a:endParaRPr lang="en-GB" sz="35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885057" y="3968066"/>
            <a:ext cx="1944866" cy="20040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sz="2900" dirty="0"/>
              <a:t>Policies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894754" y="5233807"/>
            <a:ext cx="2149589" cy="147669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sz="3500" dirty="0"/>
              <a:t>PEP</a:t>
            </a:r>
            <a:endParaRPr lang="en-GB" dirty="0"/>
          </a:p>
        </p:txBody>
      </p:sp>
      <p:sp>
        <p:nvSpPr>
          <p:cNvPr id="14" name="Oval 13"/>
          <p:cNvSpPr/>
          <p:nvPr/>
        </p:nvSpPr>
        <p:spPr>
          <a:xfrm>
            <a:off x="1790602" y="3968066"/>
            <a:ext cx="1944866" cy="20040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sz="2900" dirty="0"/>
              <a:t>Policy ctrl / </a:t>
            </a:r>
            <a:r>
              <a:rPr lang="en-GB" sz="2900" dirty="0" err="1"/>
              <a:t>adm</a:t>
            </a:r>
            <a:endParaRPr lang="en-GB" sz="2900" dirty="0"/>
          </a:p>
        </p:txBody>
      </p:sp>
      <p:sp>
        <p:nvSpPr>
          <p:cNvPr id="15" name="Right Arrow 14"/>
          <p:cNvSpPr/>
          <p:nvPr/>
        </p:nvSpPr>
        <p:spPr>
          <a:xfrm>
            <a:off x="3735468" y="4811893"/>
            <a:ext cx="2149589" cy="42191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1790600" y="6319347"/>
            <a:ext cx="1944866" cy="2004089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sz="2900" dirty="0"/>
              <a:t>Access</a:t>
            </a:r>
          </a:p>
        </p:txBody>
      </p:sp>
      <p:sp>
        <p:nvSpPr>
          <p:cNvPr id="18" name="Oval 17"/>
          <p:cNvSpPr/>
          <p:nvPr/>
        </p:nvSpPr>
        <p:spPr>
          <a:xfrm>
            <a:off x="5066166" y="6297595"/>
            <a:ext cx="1944866" cy="2004089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sz="2900" dirty="0"/>
              <a:t>PIP / </a:t>
            </a:r>
            <a:r>
              <a:rPr lang="en-GB" sz="2900" dirty="0" err="1"/>
              <a:t>attrs</a:t>
            </a:r>
            <a:endParaRPr lang="en-GB" sz="2900" dirty="0"/>
          </a:p>
        </p:txBody>
      </p:sp>
      <p:sp>
        <p:nvSpPr>
          <p:cNvPr id="19" name="Oval 18"/>
          <p:cNvSpPr/>
          <p:nvPr/>
        </p:nvSpPr>
        <p:spPr>
          <a:xfrm>
            <a:off x="6806309" y="6297595"/>
            <a:ext cx="1944866" cy="2004089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sz="2900" dirty="0"/>
              <a:t>PDP</a:t>
            </a:r>
          </a:p>
        </p:txBody>
      </p:sp>
    </p:spTree>
    <p:extLst>
      <p:ext uri="{BB962C8B-B14F-4D97-AF65-F5344CB8AC3E}">
        <p14:creationId xmlns:p14="http://schemas.microsoft.com/office/powerpoint/2010/main" val="294554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Standards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SAML (OASIS)</a:t>
            </a:r>
          </a:p>
          <a:p>
            <a:r>
              <a:rPr lang="en-GB" dirty="0" smtClean="0"/>
              <a:t>XACML (OASIS)</a:t>
            </a:r>
          </a:p>
          <a:p>
            <a:r>
              <a:rPr lang="en-GB" dirty="0" smtClean="0"/>
              <a:t>X.509 (ITU-T)</a:t>
            </a:r>
          </a:p>
          <a:p>
            <a:r>
              <a:rPr lang="en-GB" dirty="0" smtClean="0"/>
              <a:t>OAuth2 (IETF)</a:t>
            </a:r>
          </a:p>
          <a:p>
            <a:r>
              <a:rPr lang="en-GB" dirty="0" smtClean="0"/>
              <a:t>HTTP (IETF)</a:t>
            </a:r>
          </a:p>
          <a:p>
            <a:r>
              <a:rPr lang="en-GB" dirty="0" smtClean="0"/>
              <a:t>TLS (IETF)</a:t>
            </a:r>
          </a:p>
          <a:p>
            <a:r>
              <a:rPr lang="en-GB" dirty="0" smtClean="0"/>
              <a:t>REST – not a standard, a principle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431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Experiences - Minor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923" y="2385890"/>
            <a:ext cx="11786262" cy="6856095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Certificates (deployment)</a:t>
            </a:r>
          </a:p>
          <a:p>
            <a:pPr lvl="1"/>
            <a:r>
              <a:rPr lang="en-GB" dirty="0" smtClean="0"/>
              <a:t>Need for browser-friendly certificates on browser-facing services</a:t>
            </a:r>
          </a:p>
          <a:p>
            <a:pPr lvl="1"/>
            <a:r>
              <a:rPr lang="en-GB" dirty="0" smtClean="0"/>
              <a:t>Need for trusted certificates on infrastructure hosts</a:t>
            </a:r>
          </a:p>
          <a:p>
            <a:r>
              <a:rPr lang="en-GB" dirty="0" err="1" smtClean="0"/>
              <a:t>LoA</a:t>
            </a:r>
            <a:r>
              <a:rPr lang="en-GB" dirty="0" smtClean="0"/>
              <a:t> </a:t>
            </a:r>
            <a:r>
              <a:rPr lang="en-GB" dirty="0" smtClean="0"/>
              <a:t>(release 1.4</a:t>
            </a:r>
            <a:r>
              <a:rPr lang="en-GB" dirty="0" smtClean="0"/>
              <a:t>?)</a:t>
            </a:r>
          </a:p>
          <a:p>
            <a:r>
              <a:rPr lang="en-GB" dirty="0" smtClean="0"/>
              <a:t>Signing AUP (maintained as federation attribute)</a:t>
            </a:r>
          </a:p>
          <a:p>
            <a:r>
              <a:rPr lang="en-GB" dirty="0" smtClean="0"/>
              <a:t>Mobile access?</a:t>
            </a:r>
          </a:p>
          <a:p>
            <a:r>
              <a:rPr lang="en-GB" dirty="0" smtClean="0"/>
              <a:t>Supporting command line login</a:t>
            </a:r>
          </a:p>
          <a:p>
            <a:pPr lvl="1"/>
            <a:r>
              <a:rPr lang="en-GB" dirty="0" smtClean="0"/>
              <a:t>And </a:t>
            </a:r>
            <a:r>
              <a:rPr lang="en-GB" dirty="0" err="1" smtClean="0"/>
              <a:t>iRODS</a:t>
            </a:r>
            <a:r>
              <a:rPr lang="en-GB" dirty="0" smtClean="0"/>
              <a:t> command line access (tickets)</a:t>
            </a:r>
          </a:p>
          <a:p>
            <a:r>
              <a:rPr lang="en-GB" dirty="0" smtClean="0"/>
              <a:t>Portal integration HOWTO (documentation)</a:t>
            </a:r>
          </a:p>
          <a:p>
            <a:r>
              <a:rPr lang="en-GB" dirty="0" smtClean="0"/>
              <a:t>Registration with existing (</a:t>
            </a:r>
            <a:r>
              <a:rPr lang="en-GB" dirty="0" err="1" smtClean="0"/>
              <a:t>Shib</a:t>
            </a:r>
            <a:r>
              <a:rPr lang="en-GB" dirty="0" smtClean="0"/>
              <a:t>) feds (deployment)</a:t>
            </a:r>
          </a:p>
          <a:p>
            <a:r>
              <a:rPr lang="en-GB" dirty="0" smtClean="0"/>
              <a:t>Controlling the delegation – still needs user interaction</a:t>
            </a:r>
          </a:p>
          <a:p>
            <a:pPr lvl="1"/>
            <a:r>
              <a:rPr lang="en-GB" dirty="0" smtClean="0"/>
              <a:t>Preauthorise, authorise, or log</a:t>
            </a:r>
          </a:p>
        </p:txBody>
      </p:sp>
    </p:spTree>
    <p:extLst>
      <p:ext uri="{BB962C8B-B14F-4D97-AF65-F5344CB8AC3E}">
        <p14:creationId xmlns:p14="http://schemas.microsoft.com/office/powerpoint/2010/main" val="191937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use of the </a:t>
            </a:r>
            <a:r>
              <a:rPr lang="en-GB" dirty="0" err="1" smtClean="0"/>
              <a:t>ConSec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Time/effort/skills </a:t>
            </a:r>
            <a:r>
              <a:rPr lang="en-GB" dirty="0" smtClean="0"/>
              <a:t>needed for integration</a:t>
            </a:r>
          </a:p>
          <a:p>
            <a:pPr lvl="1"/>
            <a:r>
              <a:rPr lang="en-GB" dirty="0" smtClean="0"/>
              <a:t>Hungry student algorithm?</a:t>
            </a:r>
          </a:p>
          <a:p>
            <a:r>
              <a:rPr lang="en-GB" dirty="0" smtClean="0"/>
              <a:t>Sustainability of components (SOA)</a:t>
            </a:r>
          </a:p>
          <a:p>
            <a:pPr lvl="1"/>
            <a:r>
              <a:rPr lang="en-GB" dirty="0" smtClean="0"/>
              <a:t>Use “standard” (open source) components when pos.</a:t>
            </a:r>
          </a:p>
          <a:p>
            <a:pPr lvl="1"/>
            <a:r>
              <a:rPr lang="en-GB" dirty="0" smtClean="0"/>
              <a:t>Maintain components</a:t>
            </a:r>
          </a:p>
          <a:p>
            <a:pPr lvl="1"/>
            <a:r>
              <a:rPr lang="en-GB" dirty="0" smtClean="0"/>
              <a:t>Replace components</a:t>
            </a:r>
          </a:p>
          <a:p>
            <a:pPr lvl="1"/>
            <a:r>
              <a:rPr lang="en-GB" dirty="0" smtClean="0"/>
              <a:t>Do without it</a:t>
            </a:r>
          </a:p>
          <a:p>
            <a:pPr lvl="1"/>
            <a:r>
              <a:rPr lang="en-GB" dirty="0" smtClean="0"/>
              <a:t>Pay someone to support it (or similar)</a:t>
            </a:r>
          </a:p>
          <a:p>
            <a:pPr lvl="1"/>
            <a:r>
              <a:rPr lang="en-GB" dirty="0" smtClean="0"/>
              <a:t>Live with the risk…</a:t>
            </a:r>
          </a:p>
        </p:txBody>
      </p:sp>
    </p:spTree>
    <p:extLst>
      <p:ext uri="{BB962C8B-B14F-4D97-AF65-F5344CB8AC3E}">
        <p14:creationId xmlns:p14="http://schemas.microsoft.com/office/powerpoint/2010/main" val="110351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to end demonstrator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0664" indent="-740664">
              <a:buFont typeface="+mj-lt"/>
              <a:buAutoNum type="arabicPeriod"/>
            </a:pPr>
            <a:r>
              <a:rPr lang="en-GB" dirty="0" smtClean="0"/>
              <a:t>User goes to </a:t>
            </a:r>
            <a:r>
              <a:rPr lang="en-GB" dirty="0" smtClean="0"/>
              <a:t>portal </a:t>
            </a:r>
            <a:r>
              <a:rPr lang="en-GB" dirty="0" smtClean="0"/>
              <a:t>and logs in</a:t>
            </a:r>
          </a:p>
          <a:p>
            <a:pPr marL="740664" indent="-740664">
              <a:buFont typeface="+mj-lt"/>
              <a:buAutoNum type="arabicPeriod"/>
            </a:pPr>
            <a:r>
              <a:rPr lang="en-GB" dirty="0" smtClean="0"/>
              <a:t>Redirect </a:t>
            </a:r>
            <a:r>
              <a:rPr lang="en-GB" dirty="0" smtClean="0"/>
              <a:t>to authorisation server (AS), which notices user is not logged </a:t>
            </a:r>
            <a:r>
              <a:rPr lang="en-GB" dirty="0" smtClean="0"/>
              <a:t>in (in this case)</a:t>
            </a:r>
            <a:endParaRPr lang="en-GB" dirty="0" smtClean="0"/>
          </a:p>
          <a:p>
            <a:pPr marL="740664" indent="-740664">
              <a:buFont typeface="+mj-lt"/>
              <a:buAutoNum type="arabicPeriod"/>
            </a:pPr>
            <a:r>
              <a:rPr lang="en-GB" dirty="0" smtClean="0"/>
              <a:t>AS redirects user to </a:t>
            </a:r>
            <a:r>
              <a:rPr lang="en-GB" dirty="0" err="1" smtClean="0"/>
              <a:t>AuC</a:t>
            </a:r>
            <a:r>
              <a:rPr lang="en-GB" dirty="0" smtClean="0"/>
              <a:t> bridge</a:t>
            </a:r>
          </a:p>
          <a:p>
            <a:pPr marL="740664" indent="-740664">
              <a:buFont typeface="+mj-lt"/>
              <a:buAutoNum type="arabicPeriod"/>
            </a:pPr>
            <a:r>
              <a:rPr lang="en-GB" dirty="0" err="1" smtClean="0"/>
              <a:t>AuC</a:t>
            </a:r>
            <a:r>
              <a:rPr lang="en-GB" dirty="0" smtClean="0"/>
              <a:t> bridge asks user to select </a:t>
            </a:r>
            <a:r>
              <a:rPr lang="en-GB" dirty="0" err="1" smtClean="0"/>
              <a:t>IdP</a:t>
            </a:r>
            <a:r>
              <a:rPr lang="en-GB" dirty="0" smtClean="0"/>
              <a:t> and redirects</a:t>
            </a:r>
          </a:p>
          <a:p>
            <a:pPr marL="740664" indent="-740664">
              <a:buFont typeface="+mj-lt"/>
              <a:buAutoNum type="arabicPeriod"/>
            </a:pPr>
            <a:r>
              <a:rPr lang="en-GB" dirty="0" smtClean="0"/>
              <a:t>Home </a:t>
            </a:r>
            <a:r>
              <a:rPr lang="en-GB" dirty="0" err="1" smtClean="0"/>
              <a:t>IdP</a:t>
            </a:r>
            <a:r>
              <a:rPr lang="en-GB" dirty="0" smtClean="0"/>
              <a:t> </a:t>
            </a:r>
            <a:r>
              <a:rPr lang="en-GB" i="1" dirty="0" smtClean="0"/>
              <a:t>remembers</a:t>
            </a:r>
            <a:r>
              <a:rPr lang="en-GB" dirty="0" smtClean="0"/>
              <a:t> if users authenticated earlier</a:t>
            </a:r>
            <a:endParaRPr lang="en-GB" dirty="0" smtClean="0"/>
          </a:p>
          <a:p>
            <a:pPr marL="740664" indent="-740664">
              <a:buFont typeface="+mj-lt"/>
              <a:buAutoNum type="arabicPeriod"/>
            </a:pPr>
            <a:r>
              <a:rPr lang="en-GB" dirty="0" smtClean="0"/>
              <a:t>But the WAYF doesn’t…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7592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Principles: A(</a:t>
            </a:r>
            <a:r>
              <a:rPr lang="en-GB" dirty="0" err="1" smtClean="0"/>
              <a:t>uthentication</a:t>
            </a:r>
            <a:r>
              <a:rPr lang="en-GB" dirty="0" smtClean="0"/>
              <a:t>), A(</a:t>
            </a:r>
            <a:r>
              <a:rPr lang="en-GB" dirty="0" err="1" smtClean="0"/>
              <a:t>uthorisation</a:t>
            </a:r>
            <a:r>
              <a:rPr lang="en-GB" dirty="0" smtClean="0"/>
              <a:t>), A(</a:t>
            </a:r>
            <a:r>
              <a:rPr lang="en-GB" dirty="0" err="1" smtClean="0"/>
              <a:t>ccounting</a:t>
            </a:r>
            <a:r>
              <a:rPr lang="en-GB" dirty="0" smtClean="0"/>
              <a:t>) I(</a:t>
            </a:r>
            <a:r>
              <a:rPr lang="en-GB" dirty="0" err="1" smtClean="0"/>
              <a:t>nfrastructure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Authentication</a:t>
            </a:r>
          </a:p>
          <a:p>
            <a:pPr lvl="1"/>
            <a:r>
              <a:rPr lang="en-GB" dirty="0"/>
              <a:t>Make use of </a:t>
            </a:r>
            <a:r>
              <a:rPr lang="en-GB" i="1" dirty="0"/>
              <a:t>existing </a:t>
            </a:r>
            <a:r>
              <a:rPr lang="en-GB" i="1" dirty="0" smtClean="0"/>
              <a:t>infrastructures</a:t>
            </a:r>
          </a:p>
          <a:p>
            <a:pPr lvl="1"/>
            <a:r>
              <a:rPr lang="en-GB" dirty="0" smtClean="0"/>
              <a:t>SSO whenever possible</a:t>
            </a:r>
          </a:p>
          <a:p>
            <a:pPr lvl="1"/>
            <a:r>
              <a:rPr lang="en-GB" dirty="0" smtClean="0"/>
              <a:t>Make use of existing code - pragmatic</a:t>
            </a:r>
            <a:endParaRPr lang="en-GB" dirty="0"/>
          </a:p>
          <a:p>
            <a:r>
              <a:rPr lang="en-GB" dirty="0" smtClean="0"/>
              <a:t>Authorisation</a:t>
            </a:r>
          </a:p>
          <a:p>
            <a:pPr lvl="1"/>
            <a:r>
              <a:rPr lang="en-GB" dirty="0" smtClean="0"/>
              <a:t>Link </a:t>
            </a:r>
            <a:r>
              <a:rPr lang="en-GB" dirty="0"/>
              <a:t>to community </a:t>
            </a:r>
            <a:r>
              <a:rPr lang="en-GB" dirty="0" err="1" smtClean="0"/>
              <a:t>rôles</a:t>
            </a:r>
            <a:r>
              <a:rPr lang="en-GB" dirty="0" smtClean="0"/>
              <a:t> (users can be in more than one community)</a:t>
            </a:r>
          </a:p>
          <a:p>
            <a:r>
              <a:rPr lang="en-GB" dirty="0" smtClean="0"/>
              <a:t>Delegation…</a:t>
            </a:r>
          </a:p>
          <a:p>
            <a:pPr lvl="1"/>
            <a:r>
              <a:rPr lang="en-GB" dirty="0" smtClean="0"/>
              <a:t>Even if it’s identity delegation</a:t>
            </a:r>
          </a:p>
          <a:p>
            <a:r>
              <a:rPr lang="en-GB" dirty="0" smtClean="0"/>
              <a:t>Infrastructure</a:t>
            </a:r>
          </a:p>
          <a:p>
            <a:pPr lvl="1"/>
            <a:r>
              <a:rPr lang="en-GB" dirty="0" smtClean="0"/>
              <a:t>Like the grids, secure with </a:t>
            </a:r>
            <a:r>
              <a:rPr lang="en-GB" dirty="0" err="1" smtClean="0"/>
              <a:t>IGTF+commercial</a:t>
            </a:r>
            <a:endParaRPr lang="en-GB" dirty="0" smtClean="0"/>
          </a:p>
          <a:p>
            <a:r>
              <a:rPr lang="en-GB" dirty="0" smtClean="0"/>
              <a:t>Accounting – what accounting? (UR-WG…)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lIns="131674" tIns="65837" rIns="131674" bIns="65837"/>
          <a:lstStyle/>
          <a:p>
            <a:fld id="{7A664348-DC2E-4C46-A357-1ED243B754D0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144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to end demonstrator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7"/>
            </a:pPr>
            <a:r>
              <a:rPr lang="en-GB" dirty="0"/>
              <a:t>When authentication returns, </a:t>
            </a:r>
            <a:r>
              <a:rPr lang="en-GB" dirty="0" err="1"/>
              <a:t>AuC</a:t>
            </a:r>
            <a:r>
              <a:rPr lang="en-GB" dirty="0"/>
              <a:t> bridge updates database and creates its own SAML identity assertion for the user, and returns to AS</a:t>
            </a:r>
          </a:p>
          <a:p>
            <a:pPr marL="740664" indent="-740664">
              <a:buFont typeface="+mj-lt"/>
              <a:buAutoNum type="arabicPeriod" startAt="7"/>
            </a:pPr>
            <a:r>
              <a:rPr lang="en-GB" dirty="0"/>
              <a:t>AS validates assertion, and sets up authorisation for the portal to access fed </a:t>
            </a:r>
            <a:r>
              <a:rPr lang="en-GB" dirty="0" err="1" smtClean="0"/>
              <a:t>api</a:t>
            </a:r>
            <a:r>
              <a:rPr lang="en-GB" dirty="0" smtClean="0"/>
              <a:t> (or whatever…!)</a:t>
            </a:r>
            <a:endParaRPr lang="en-GB" dirty="0"/>
          </a:p>
          <a:p>
            <a:pPr marL="740664" indent="-740664">
              <a:buFont typeface="+mj-lt"/>
              <a:buAutoNum type="arabicPeriod" startAt="7"/>
            </a:pPr>
            <a:r>
              <a:rPr lang="en-GB" dirty="0" smtClean="0"/>
              <a:t>Portal receives access </a:t>
            </a:r>
            <a:r>
              <a:rPr lang="en-GB" dirty="0" smtClean="0"/>
              <a:t>token</a:t>
            </a:r>
          </a:p>
          <a:p>
            <a:pPr marL="740664" indent="-740664">
              <a:buFont typeface="+mj-lt"/>
              <a:buAutoNum type="arabicPeriod" startAt="7"/>
            </a:pPr>
            <a:r>
              <a:rPr lang="en-GB" dirty="0" smtClean="0"/>
              <a:t>Portal generates key pair and obtains </a:t>
            </a:r>
            <a:r>
              <a:rPr lang="en-GB" dirty="0" smtClean="0"/>
              <a:t>certificate (using Contrail API)</a:t>
            </a:r>
            <a:endParaRPr lang="en-GB" dirty="0" smtClean="0"/>
          </a:p>
          <a:p>
            <a:pPr marL="740664" indent="-740664">
              <a:buFont typeface="+mj-lt"/>
              <a:buAutoNum type="arabicPeriod" startAt="7"/>
            </a:pPr>
            <a:r>
              <a:rPr lang="en-GB" dirty="0" smtClean="0"/>
              <a:t>Now “logged in</a:t>
            </a:r>
            <a:r>
              <a:rPr lang="en-GB" dirty="0" smtClean="0"/>
              <a:t>” to all services</a:t>
            </a:r>
            <a:endParaRPr lang="en-GB" dirty="0" smtClean="0"/>
          </a:p>
          <a:p>
            <a:pPr marL="740664" indent="-740664">
              <a:buFont typeface="+mj-lt"/>
              <a:buAutoNum type="arabicPeriod" startAt="7"/>
            </a:pPr>
            <a:r>
              <a:rPr lang="en-GB" dirty="0" smtClean="0"/>
              <a:t>Display overview of </a:t>
            </a:r>
            <a:r>
              <a:rPr lang="en-GB" dirty="0" smtClean="0"/>
              <a:t>resources, etc.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3922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to end demonstrator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13"/>
            </a:pPr>
            <a:r>
              <a:rPr lang="en-GB" dirty="0" smtClean="0"/>
              <a:t>User access resource (via portal)</a:t>
            </a:r>
          </a:p>
          <a:p>
            <a:pPr marL="742950" indent="-742950">
              <a:buFont typeface="+mj-lt"/>
              <a:buAutoNum type="arabicPeriod" startAt="13"/>
            </a:pPr>
            <a:r>
              <a:rPr lang="en-GB" dirty="0" smtClean="0"/>
              <a:t>Resource extracts attribute assertion and passes to PDP</a:t>
            </a:r>
          </a:p>
          <a:p>
            <a:pPr marL="742950" indent="-742950">
              <a:buFont typeface="+mj-lt"/>
              <a:buAutoNum type="arabicPeriod" startAt="13"/>
            </a:pPr>
            <a:r>
              <a:rPr lang="en-GB" dirty="0" smtClean="0"/>
              <a:t>PDP takes access control decision and returns to resource</a:t>
            </a:r>
          </a:p>
          <a:p>
            <a:pPr marL="742950" indent="-742950">
              <a:buFont typeface="+mj-lt"/>
              <a:buAutoNum type="arabicPeriod" startAt="13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702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Demo: Contrail login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If there is time…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07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39529" y="6027747"/>
            <a:ext cx="11333772" cy="1695815"/>
          </a:xfrm>
          <a:prstGeom prst="rect">
            <a:avLst/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0861" y="209320"/>
            <a:ext cx="12225620" cy="261649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</a:tabLst>
            </a:pPr>
            <a:r>
              <a:rPr lang="en-US" sz="6000" dirty="0" smtClean="0">
                <a:solidFill>
                  <a:srgbClr val="E46C0A"/>
                </a:solidFill>
              </a:rPr>
              <a:t>Contrail Fed Portal Architecture (1)</a:t>
            </a:r>
            <a:endParaRPr lang="en-US" sz="6000" dirty="0">
              <a:solidFill>
                <a:srgbClr val="E46C0A"/>
              </a:solidFill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9057" y="2449692"/>
            <a:ext cx="3107186" cy="24496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341326" y="9563283"/>
            <a:ext cx="317384" cy="353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B4E41771-6499-4CA0-8211-088621DFA3CD}" type="slidenum">
              <a:rPr lang="en-US" sz="1600">
                <a:solidFill>
                  <a:srgbClr val="129A44"/>
                </a:solidFill>
                <a:ea typeface="Gill Sans" charset="0"/>
                <a:cs typeface="Gill Sans" charset="0"/>
              </a:rPr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43</a:t>
            </a:fld>
            <a:endParaRPr lang="en-US" sz="1600">
              <a:solidFill>
                <a:srgbClr val="129A44"/>
              </a:solidFill>
              <a:ea typeface="Gill Sans" charset="0"/>
              <a:cs typeface="Gill Sans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110602" y="1538826"/>
            <a:ext cx="12225620" cy="25118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34544" y="5371989"/>
            <a:ext cx="3473765" cy="2351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5317" y="2449692"/>
            <a:ext cx="3107186" cy="24496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6392" name="Freeform 8"/>
          <p:cNvSpPr>
            <a:spLocks noChangeArrowheads="1"/>
          </p:cNvSpPr>
          <p:nvPr/>
        </p:nvSpPr>
        <p:spPr bwMode="auto">
          <a:xfrm>
            <a:off x="715701" y="7996658"/>
            <a:ext cx="11333772" cy="1695815"/>
          </a:xfrm>
          <a:custGeom>
            <a:avLst/>
            <a:gdLst>
              <a:gd name="T0" fmla="*/ 3000 w 21600"/>
              <a:gd name="T1" fmla="*/ 3320 h 21600"/>
              <a:gd name="T2" fmla="*/ 17110 w 21600"/>
              <a:gd name="T3" fmla="*/ 17330 h 21600"/>
            </a:gdLst>
            <a:ahLst/>
            <a:cxnLst>
              <a:cxn ang="0">
                <a:pos x="1930" y="7160"/>
              </a:cxn>
              <a:cxn ang="0">
                <a:pos x="5270" y="1970"/>
              </a:cxn>
              <a:cxn ang="0">
                <a:pos x="6970" y="2600"/>
              </a:cxn>
              <a:cxn ang="0">
                <a:pos x="9340" y="650"/>
              </a:cxn>
              <a:cxn ang="0">
                <a:pos x="11210" y="1700"/>
              </a:cxn>
              <a:cxn ang="0">
                <a:pos x="13150" y="0"/>
              </a:cxn>
              <a:cxn ang="0">
                <a:pos x="14870" y="1160"/>
              </a:cxn>
              <a:cxn ang="0">
                <a:pos x="16740" y="0"/>
              </a:cxn>
              <a:cxn ang="0">
                <a:pos x="19110" y="2710"/>
              </a:cxn>
              <a:cxn ang="0">
                <a:pos x="21060" y="6220"/>
              </a:cxn>
              <a:cxn ang="0">
                <a:pos x="20830" y="7660"/>
              </a:cxn>
              <a:cxn ang="0">
                <a:pos x="21600" y="10460"/>
              </a:cxn>
              <a:cxn ang="0">
                <a:pos x="18650" y="15010"/>
              </a:cxn>
              <a:cxn ang="0">
                <a:pos x="15770" y="18920"/>
              </a:cxn>
              <a:cxn ang="0">
                <a:pos x="14240" y="18310"/>
              </a:cxn>
              <a:cxn ang="0">
                <a:pos x="11000" y="21600"/>
              </a:cxn>
              <a:cxn ang="0">
                <a:pos x="8210" y="19510"/>
              </a:cxn>
              <a:cxn ang="0">
                <a:pos x="6240" y="20290"/>
              </a:cxn>
              <a:cxn ang="0">
                <a:pos x="2900" y="17640"/>
              </a:cxn>
              <a:cxn ang="0">
                <a:pos x="480" y="14660"/>
              </a:cxn>
              <a:cxn ang="0">
                <a:pos x="1070" y="12640"/>
              </a:cxn>
              <a:cxn ang="0">
                <a:pos x="0" y="10120"/>
              </a:cxn>
              <a:cxn ang="0">
                <a:pos x="1930" y="7160"/>
              </a:cxn>
              <a:cxn ang="0">
                <a:pos x="1930" y="7160"/>
              </a:cxn>
              <a:cxn ang="0">
                <a:pos x="2090" y="7920"/>
              </a:cxn>
              <a:cxn ang="0">
                <a:pos x="6970" y="2600"/>
              </a:cxn>
              <a:cxn ang="0">
                <a:pos x="7670" y="3310"/>
              </a:cxn>
              <a:cxn ang="0">
                <a:pos x="11210" y="1700"/>
              </a:cxn>
              <a:cxn ang="0">
                <a:pos x="11030" y="2400"/>
              </a:cxn>
              <a:cxn ang="0">
                <a:pos x="14870" y="1160"/>
              </a:cxn>
              <a:cxn ang="0">
                <a:pos x="14540" y="2010"/>
              </a:cxn>
              <a:cxn ang="0">
                <a:pos x="19110" y="2710"/>
              </a:cxn>
              <a:cxn ang="0">
                <a:pos x="19190" y="3380"/>
              </a:cxn>
              <a:cxn ang="0">
                <a:pos x="20830" y="7660"/>
              </a:cxn>
              <a:cxn ang="0">
                <a:pos x="20110" y="8990"/>
              </a:cxn>
              <a:cxn ang="0">
                <a:pos x="18660" y="15010"/>
              </a:cxn>
              <a:cxn ang="0">
                <a:pos x="17000" y="11450"/>
              </a:cxn>
              <a:cxn ang="0">
                <a:pos x="14240" y="18310"/>
              </a:cxn>
              <a:cxn ang="0">
                <a:pos x="14370" y="17360"/>
              </a:cxn>
              <a:cxn ang="0">
                <a:pos x="8220" y="19510"/>
              </a:cxn>
              <a:cxn ang="0">
                <a:pos x="7860" y="18640"/>
              </a:cxn>
              <a:cxn ang="0">
                <a:pos x="2900" y="17640"/>
              </a:cxn>
              <a:cxn ang="0">
                <a:pos x="3460" y="17450"/>
              </a:cxn>
              <a:cxn ang="0">
                <a:pos x="1070" y="12640"/>
              </a:cxn>
              <a:cxn ang="0">
                <a:pos x="2330" y="13040"/>
              </a:cxn>
            </a:cxnLst>
            <a:rect l="T0" t="T1" r="T2" b="T3"/>
            <a:pathLst>
              <a:path w="21600" h="21600">
                <a:moveTo>
                  <a:pt x="1930" y="7160"/>
                </a:moveTo>
                <a:cubicBezTo>
                  <a:pt x="1530" y="4490"/>
                  <a:pt x="3400" y="1970"/>
                  <a:pt x="5270" y="1970"/>
                </a:cubicBezTo>
                <a:cubicBezTo>
                  <a:pt x="5860" y="1950"/>
                  <a:pt x="6470" y="2210"/>
                  <a:pt x="6970" y="2600"/>
                </a:cubicBezTo>
                <a:cubicBezTo>
                  <a:pt x="7450" y="1390"/>
                  <a:pt x="8340" y="650"/>
                  <a:pt x="9340" y="650"/>
                </a:cubicBezTo>
                <a:cubicBezTo>
                  <a:pt x="10004" y="690"/>
                  <a:pt x="10710" y="1050"/>
                  <a:pt x="11210" y="1700"/>
                </a:cubicBezTo>
                <a:cubicBezTo>
                  <a:pt x="11570" y="630"/>
                  <a:pt x="12330" y="0"/>
                  <a:pt x="13150" y="0"/>
                </a:cubicBezTo>
                <a:cubicBezTo>
                  <a:pt x="13840" y="0"/>
                  <a:pt x="14470" y="460"/>
                  <a:pt x="14870" y="1160"/>
                </a:cubicBezTo>
                <a:cubicBezTo>
                  <a:pt x="15330" y="440"/>
                  <a:pt x="16020" y="0"/>
                  <a:pt x="16740" y="0"/>
                </a:cubicBezTo>
                <a:cubicBezTo>
                  <a:pt x="17910" y="0"/>
                  <a:pt x="18900" y="1130"/>
                  <a:pt x="19110" y="2710"/>
                </a:cubicBezTo>
                <a:cubicBezTo>
                  <a:pt x="20240" y="3150"/>
                  <a:pt x="21060" y="4580"/>
                  <a:pt x="21060" y="6220"/>
                </a:cubicBezTo>
                <a:cubicBezTo>
                  <a:pt x="21060" y="6720"/>
                  <a:pt x="21000" y="7200"/>
                  <a:pt x="20830" y="7660"/>
                </a:cubicBezTo>
                <a:cubicBezTo>
                  <a:pt x="21310" y="8460"/>
                  <a:pt x="21600" y="9450"/>
                  <a:pt x="21600" y="10460"/>
                </a:cubicBezTo>
                <a:cubicBezTo>
                  <a:pt x="21600" y="12750"/>
                  <a:pt x="20310" y="14680"/>
                  <a:pt x="18650" y="15010"/>
                </a:cubicBezTo>
                <a:cubicBezTo>
                  <a:pt x="18650" y="17200"/>
                  <a:pt x="17370" y="18920"/>
                  <a:pt x="15770" y="18920"/>
                </a:cubicBezTo>
                <a:cubicBezTo>
                  <a:pt x="15220" y="18920"/>
                  <a:pt x="14700" y="18710"/>
                  <a:pt x="14240" y="18310"/>
                </a:cubicBezTo>
                <a:cubicBezTo>
                  <a:pt x="13820" y="20240"/>
                  <a:pt x="12490" y="21600"/>
                  <a:pt x="11000" y="21600"/>
                </a:cubicBezTo>
                <a:cubicBezTo>
                  <a:pt x="9890" y="21600"/>
                  <a:pt x="8840" y="20790"/>
                  <a:pt x="8210" y="19510"/>
                </a:cubicBezTo>
                <a:cubicBezTo>
                  <a:pt x="7620" y="20000"/>
                  <a:pt x="7930" y="20290"/>
                  <a:pt x="6240" y="20290"/>
                </a:cubicBezTo>
                <a:cubicBezTo>
                  <a:pt x="4850" y="20290"/>
                  <a:pt x="3570" y="19280"/>
                  <a:pt x="2900" y="17640"/>
                </a:cubicBezTo>
                <a:cubicBezTo>
                  <a:pt x="1300" y="17600"/>
                  <a:pt x="480" y="16300"/>
                  <a:pt x="480" y="14660"/>
                </a:cubicBezTo>
                <a:cubicBezTo>
                  <a:pt x="480" y="13900"/>
                  <a:pt x="690" y="13210"/>
                  <a:pt x="1070" y="12640"/>
                </a:cubicBezTo>
                <a:cubicBezTo>
                  <a:pt x="380" y="12160"/>
                  <a:pt x="0" y="11210"/>
                  <a:pt x="0" y="10120"/>
                </a:cubicBezTo>
                <a:cubicBezTo>
                  <a:pt x="0" y="8590"/>
                  <a:pt x="840" y="7330"/>
                  <a:pt x="1930" y="7160"/>
                </a:cubicBezTo>
                <a:close/>
              </a:path>
              <a:path w="21600" h="21600" fill="none">
                <a:moveTo>
                  <a:pt x="1930" y="7160"/>
                </a:moveTo>
                <a:cubicBezTo>
                  <a:pt x="1950" y="7410"/>
                  <a:pt x="2040" y="7690"/>
                  <a:pt x="2090" y="7920"/>
                </a:cubicBezTo>
              </a:path>
              <a:path w="21600" h="21600" fill="none">
                <a:moveTo>
                  <a:pt x="6970" y="2600"/>
                </a:moveTo>
                <a:cubicBezTo>
                  <a:pt x="7200" y="2790"/>
                  <a:pt x="7480" y="3050"/>
                  <a:pt x="7670" y="3310"/>
                </a:cubicBezTo>
              </a:path>
              <a:path w="21600" h="21600" fill="none">
                <a:moveTo>
                  <a:pt x="11210" y="1700"/>
                </a:moveTo>
                <a:cubicBezTo>
                  <a:pt x="11130" y="1910"/>
                  <a:pt x="11080" y="2160"/>
                  <a:pt x="11030" y="2400"/>
                </a:cubicBezTo>
              </a:path>
              <a:path w="21600" h="21600" fill="none">
                <a:moveTo>
                  <a:pt x="14870" y="1160"/>
                </a:moveTo>
                <a:cubicBezTo>
                  <a:pt x="14720" y="1400"/>
                  <a:pt x="14640" y="1720"/>
                  <a:pt x="14540" y="2010"/>
                </a:cubicBezTo>
              </a:path>
              <a:path w="21600" h="21600" fill="none">
                <a:moveTo>
                  <a:pt x="19110" y="2710"/>
                </a:moveTo>
                <a:cubicBezTo>
                  <a:pt x="19130" y="2890"/>
                  <a:pt x="19230" y="3290"/>
                  <a:pt x="19190" y="3380"/>
                </a:cubicBezTo>
              </a:path>
              <a:path w="21600" h="21600" fill="none">
                <a:moveTo>
                  <a:pt x="20830" y="7660"/>
                </a:moveTo>
                <a:cubicBezTo>
                  <a:pt x="20660" y="8170"/>
                  <a:pt x="20430" y="8620"/>
                  <a:pt x="20110" y="8990"/>
                </a:cubicBezTo>
              </a:path>
              <a:path w="21600" h="21600" fill="none">
                <a:moveTo>
                  <a:pt x="18660" y="15010"/>
                </a:moveTo>
                <a:cubicBezTo>
                  <a:pt x="18740" y="14200"/>
                  <a:pt x="18280" y="12200"/>
                  <a:pt x="17000" y="11450"/>
                </a:cubicBezTo>
              </a:path>
              <a:path w="21600" h="21600" fill="none">
                <a:moveTo>
                  <a:pt x="14240" y="18310"/>
                </a:moveTo>
                <a:cubicBezTo>
                  <a:pt x="14320" y="17980"/>
                  <a:pt x="14350" y="17680"/>
                  <a:pt x="14370" y="17360"/>
                </a:cubicBezTo>
              </a:path>
              <a:path w="21600" h="21600" fill="none">
                <a:moveTo>
                  <a:pt x="8220" y="19510"/>
                </a:moveTo>
                <a:cubicBezTo>
                  <a:pt x="8060" y="19250"/>
                  <a:pt x="7960" y="18950"/>
                  <a:pt x="7860" y="18640"/>
                </a:cubicBezTo>
              </a:path>
              <a:path w="21600" h="21600" fill="none">
                <a:moveTo>
                  <a:pt x="2900" y="17640"/>
                </a:moveTo>
                <a:cubicBezTo>
                  <a:pt x="3090" y="17600"/>
                  <a:pt x="3280" y="17540"/>
                  <a:pt x="3460" y="17450"/>
                </a:cubicBezTo>
              </a:path>
              <a:path w="21600" h="21600" fill="none">
                <a:moveTo>
                  <a:pt x="1070" y="12640"/>
                </a:moveTo>
                <a:cubicBezTo>
                  <a:pt x="1400" y="12900"/>
                  <a:pt x="1780" y="13130"/>
                  <a:pt x="2330" y="13040"/>
                </a:cubicBezTo>
              </a:path>
            </a:pathLst>
          </a:cu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</a:pPr>
            <a:r>
              <a:rPr lang="en-US" sz="2800">
                <a:solidFill>
                  <a:srgbClr val="000000"/>
                </a:solidFill>
                <a:ea typeface="ヒラギノ角ゴ ProN W3" charset="0"/>
                <a:cs typeface="ヒラギノ角ゴ ProN W3" charset="0"/>
              </a:rPr>
              <a:t>Federation of Cloud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</a:pPr>
            <a:r>
              <a:rPr lang="en-US" sz="2800">
                <a:solidFill>
                  <a:srgbClr val="000000"/>
                </a:solidFill>
                <a:ea typeface="ヒラギノ角ゴ ProN W3" charset="0"/>
                <a:cs typeface="ヒラギノ角ゴ ProN W3" charset="0"/>
              </a:rPr>
              <a:t>Providers</a:t>
            </a: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10968781" y="6969685"/>
            <a:ext cx="1096561" cy="1129999"/>
          </a:xfrm>
          <a:prstGeom prst="can">
            <a:avLst>
              <a:gd name="adj" fmla="val 25000"/>
            </a:avLst>
          </a:prstGeom>
          <a:solidFill>
            <a:srgbClr val="C0C0C0"/>
          </a:solidFill>
          <a:ln w="9360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ea typeface="ヒラギノ角ゴ ProN W3" charset="0"/>
                <a:cs typeface="ヒラギノ角ゴ ProN W3" charset="0"/>
              </a:rPr>
              <a:t>Users db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822024" y="6122595"/>
            <a:ext cx="2924691" cy="282909"/>
          </a:xfrm>
          <a:prstGeom prst="rect">
            <a:avLst/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ea typeface="ヒラギノ角ゴ ProN W3" charset="0"/>
                <a:cs typeface="ヒラギノ角ゴ ProN W3" charset="0"/>
              </a:rPr>
              <a:t>Federation API (REST)</a:t>
            </a:r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 rot="21540000">
            <a:off x="2520026" y="4879761"/>
            <a:ext cx="317384" cy="1246105"/>
          </a:xfrm>
          <a:prstGeom prst="upDownArrow">
            <a:avLst>
              <a:gd name="adj1" fmla="val 50000"/>
              <a:gd name="adj2" fmla="val 75847"/>
            </a:avLst>
          </a:prstGeom>
          <a:solidFill>
            <a:srgbClr val="C0C0C0"/>
          </a:solidFill>
          <a:ln w="9360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396" name="AutoShape 12"/>
          <p:cNvSpPr>
            <a:spLocks noChangeArrowheads="1"/>
          </p:cNvSpPr>
          <p:nvPr/>
        </p:nvSpPr>
        <p:spPr bwMode="auto">
          <a:xfrm rot="21420000">
            <a:off x="4221203" y="7246052"/>
            <a:ext cx="369753" cy="1144716"/>
          </a:xfrm>
          <a:prstGeom prst="upDownArrow">
            <a:avLst>
              <a:gd name="adj1" fmla="val 50000"/>
              <a:gd name="adj2" fmla="val 59808"/>
            </a:avLst>
          </a:prstGeom>
          <a:solidFill>
            <a:srgbClr val="C0C0C0"/>
          </a:solidFill>
          <a:ln w="9360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16397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8452" y="8537946"/>
            <a:ext cx="2123297" cy="8814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6398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45636" y="8863371"/>
            <a:ext cx="2758064" cy="5560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6399" name="Picture 1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26586" y="1789028"/>
            <a:ext cx="1553594" cy="16958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1463139" y="1916581"/>
            <a:ext cx="2742195" cy="438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200">
                <a:solidFill>
                  <a:srgbClr val="000000"/>
                </a:solidFill>
                <a:ea typeface="ヒラギノ角ゴ ProN W3" charset="0"/>
                <a:cs typeface="ヒラギノ角ゴ ProN W3" charset="0"/>
              </a:rPr>
              <a:t>Federation CLI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4478284" y="1978723"/>
            <a:ext cx="3930798" cy="438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200">
                <a:solidFill>
                  <a:srgbClr val="000000"/>
                </a:solidFill>
                <a:ea typeface="ヒラギノ角ゴ ProN W3" charset="0"/>
                <a:cs typeface="ヒラギノ角ゴ ProN W3" charset="0"/>
              </a:rPr>
              <a:t>Browser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8318627" y="4614840"/>
            <a:ext cx="2742195" cy="438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200">
                <a:solidFill>
                  <a:srgbClr val="000000"/>
                </a:solidFill>
                <a:ea typeface="ヒラギノ角ゴ ProN W3" charset="0"/>
                <a:cs typeface="ヒラギノ角ゴ ProN W3" charset="0"/>
              </a:rPr>
              <a:t>Federation Id Prov, Contrail CA</a:t>
            </a: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4427503" y="6122595"/>
            <a:ext cx="2924691" cy="282909"/>
          </a:xfrm>
          <a:prstGeom prst="rect">
            <a:avLst/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ea typeface="ヒラギノ角ゴ ProN W3" charset="0"/>
                <a:cs typeface="ヒラギノ角ゴ ProN W3" charset="0"/>
              </a:rPr>
              <a:t>Federation Web Int.</a:t>
            </a:r>
          </a:p>
        </p:txBody>
      </p:sp>
      <p:sp>
        <p:nvSpPr>
          <p:cNvPr id="16404" name="AutoShape 20"/>
          <p:cNvSpPr>
            <a:spLocks noChangeArrowheads="1"/>
          </p:cNvSpPr>
          <p:nvPr/>
        </p:nvSpPr>
        <p:spPr bwMode="auto">
          <a:xfrm rot="16200000">
            <a:off x="7645508" y="5827647"/>
            <a:ext cx="286178" cy="872805"/>
          </a:xfrm>
          <a:prstGeom prst="upDownArrow">
            <a:avLst>
              <a:gd name="adj1" fmla="val 50000"/>
              <a:gd name="adj2" fmla="val 62566"/>
            </a:avLst>
          </a:prstGeom>
          <a:solidFill>
            <a:srgbClr val="C0C0C0"/>
          </a:solidFill>
          <a:ln w="9360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405" name="AutoShape 21"/>
          <p:cNvSpPr>
            <a:spLocks noChangeArrowheads="1"/>
          </p:cNvSpPr>
          <p:nvPr/>
        </p:nvSpPr>
        <p:spPr bwMode="auto">
          <a:xfrm rot="5400000">
            <a:off x="3991371" y="5954556"/>
            <a:ext cx="196237" cy="669680"/>
          </a:xfrm>
          <a:prstGeom prst="upDownArrow">
            <a:avLst>
              <a:gd name="adj1" fmla="val 50000"/>
              <a:gd name="adj2" fmla="val 70008"/>
            </a:avLst>
          </a:prstGeom>
          <a:solidFill>
            <a:srgbClr val="C0C0C0"/>
          </a:solidFill>
          <a:ln w="9360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406" name="AutoShape 22"/>
          <p:cNvSpPr>
            <a:spLocks noChangeArrowheads="1"/>
          </p:cNvSpPr>
          <p:nvPr/>
        </p:nvSpPr>
        <p:spPr bwMode="auto">
          <a:xfrm rot="21540000">
            <a:off x="6250872" y="4876490"/>
            <a:ext cx="317384" cy="1246105"/>
          </a:xfrm>
          <a:prstGeom prst="upDownArrow">
            <a:avLst>
              <a:gd name="adj1" fmla="val 50000"/>
              <a:gd name="adj2" fmla="val 75847"/>
            </a:avLst>
          </a:prstGeom>
          <a:solidFill>
            <a:srgbClr val="C0C0C0"/>
          </a:solidFill>
          <a:ln w="9360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822024" y="6781625"/>
            <a:ext cx="6490497" cy="376121"/>
          </a:xfrm>
          <a:prstGeom prst="rect">
            <a:avLst/>
          </a:prstGeom>
          <a:solidFill>
            <a:srgbClr val="CFE7F5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ea typeface="ヒラギノ角ゴ ProN W3" charset="0"/>
                <a:cs typeface="ヒラギノ角ゴ ProN W3" charset="0"/>
              </a:rPr>
              <a:t>Federation core</a:t>
            </a:r>
          </a:p>
        </p:txBody>
      </p:sp>
      <p:sp>
        <p:nvSpPr>
          <p:cNvPr id="16408" name="AutoShape 24"/>
          <p:cNvSpPr>
            <a:spLocks noChangeArrowheads="1"/>
          </p:cNvSpPr>
          <p:nvPr/>
        </p:nvSpPr>
        <p:spPr bwMode="auto">
          <a:xfrm rot="21540000">
            <a:off x="2505745" y="6410409"/>
            <a:ext cx="317384" cy="372850"/>
          </a:xfrm>
          <a:prstGeom prst="upDownArrow">
            <a:avLst>
              <a:gd name="adj1" fmla="val 50000"/>
              <a:gd name="adj2" fmla="val 22694"/>
            </a:avLst>
          </a:prstGeom>
          <a:solidFill>
            <a:srgbClr val="C0C0C0"/>
          </a:solidFill>
          <a:ln w="9360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0" y="9553257"/>
            <a:ext cx="4363054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from Ale</a:t>
            </a:r>
            <a:r>
              <a:rPr lang="en-GB" dirty="0" smtClean="0"/>
              <a:t>š </a:t>
            </a:r>
            <a:r>
              <a:rPr lang="en-GB" dirty="0" err="1" smtClean="0"/>
              <a:t>Černivec</a:t>
            </a:r>
            <a:r>
              <a:rPr lang="en-GB" dirty="0" smtClean="0"/>
              <a:t>, XLAB</a:t>
            </a:r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39529" y="6027747"/>
            <a:ext cx="11333772" cy="1695815"/>
          </a:xfrm>
          <a:prstGeom prst="rect">
            <a:avLst/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0861" y="209320"/>
            <a:ext cx="12225620" cy="261649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</a:tabLst>
            </a:pPr>
            <a:r>
              <a:rPr lang="en-US" sz="6000">
                <a:solidFill>
                  <a:srgbClr val="E46C0A"/>
                </a:solidFill>
              </a:rPr>
              <a:t>Architecture (2)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9057" y="2449692"/>
            <a:ext cx="3107186" cy="24496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341326" y="9563283"/>
            <a:ext cx="317384" cy="353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ED577C4F-97C8-4472-AC35-4282E1F397C6}" type="slidenum">
              <a:rPr lang="en-US" sz="1600">
                <a:solidFill>
                  <a:srgbClr val="129A44"/>
                </a:solidFill>
                <a:ea typeface="Gill Sans" charset="0"/>
                <a:cs typeface="Gill Sans" charset="0"/>
              </a:rPr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44</a:t>
            </a:fld>
            <a:endParaRPr lang="en-US" sz="1600">
              <a:solidFill>
                <a:srgbClr val="129A44"/>
              </a:solidFill>
              <a:ea typeface="Gill Sans" charset="0"/>
              <a:cs typeface="Gill Sans" charset="0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110602" y="1538826"/>
            <a:ext cx="12225620" cy="25118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34544" y="5371989"/>
            <a:ext cx="3473765" cy="2351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5317" y="2449692"/>
            <a:ext cx="3107186" cy="24496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7416" name="Freeform 8"/>
          <p:cNvSpPr>
            <a:spLocks noChangeArrowheads="1"/>
          </p:cNvSpPr>
          <p:nvPr/>
        </p:nvSpPr>
        <p:spPr bwMode="auto">
          <a:xfrm>
            <a:off x="715701" y="7996658"/>
            <a:ext cx="11333772" cy="1695815"/>
          </a:xfrm>
          <a:custGeom>
            <a:avLst/>
            <a:gdLst>
              <a:gd name="T0" fmla="*/ 3000 w 21600"/>
              <a:gd name="T1" fmla="*/ 3320 h 21600"/>
              <a:gd name="T2" fmla="*/ 17110 w 21600"/>
              <a:gd name="T3" fmla="*/ 17330 h 21600"/>
            </a:gdLst>
            <a:ahLst/>
            <a:cxnLst>
              <a:cxn ang="0">
                <a:pos x="1930" y="7160"/>
              </a:cxn>
              <a:cxn ang="0">
                <a:pos x="5270" y="1970"/>
              </a:cxn>
              <a:cxn ang="0">
                <a:pos x="6970" y="2600"/>
              </a:cxn>
              <a:cxn ang="0">
                <a:pos x="9340" y="650"/>
              </a:cxn>
              <a:cxn ang="0">
                <a:pos x="11210" y="1700"/>
              </a:cxn>
              <a:cxn ang="0">
                <a:pos x="13150" y="0"/>
              </a:cxn>
              <a:cxn ang="0">
                <a:pos x="14870" y="1160"/>
              </a:cxn>
              <a:cxn ang="0">
                <a:pos x="16740" y="0"/>
              </a:cxn>
              <a:cxn ang="0">
                <a:pos x="19110" y="2710"/>
              </a:cxn>
              <a:cxn ang="0">
                <a:pos x="21060" y="6220"/>
              </a:cxn>
              <a:cxn ang="0">
                <a:pos x="20830" y="7660"/>
              </a:cxn>
              <a:cxn ang="0">
                <a:pos x="21600" y="10460"/>
              </a:cxn>
              <a:cxn ang="0">
                <a:pos x="18650" y="15010"/>
              </a:cxn>
              <a:cxn ang="0">
                <a:pos x="15770" y="18920"/>
              </a:cxn>
              <a:cxn ang="0">
                <a:pos x="14240" y="18310"/>
              </a:cxn>
              <a:cxn ang="0">
                <a:pos x="11000" y="21600"/>
              </a:cxn>
              <a:cxn ang="0">
                <a:pos x="8210" y="19510"/>
              </a:cxn>
              <a:cxn ang="0">
                <a:pos x="6240" y="20290"/>
              </a:cxn>
              <a:cxn ang="0">
                <a:pos x="2900" y="17640"/>
              </a:cxn>
              <a:cxn ang="0">
                <a:pos x="480" y="14660"/>
              </a:cxn>
              <a:cxn ang="0">
                <a:pos x="1070" y="12640"/>
              </a:cxn>
              <a:cxn ang="0">
                <a:pos x="0" y="10120"/>
              </a:cxn>
              <a:cxn ang="0">
                <a:pos x="1930" y="7160"/>
              </a:cxn>
              <a:cxn ang="0">
                <a:pos x="1930" y="7160"/>
              </a:cxn>
              <a:cxn ang="0">
                <a:pos x="2090" y="7920"/>
              </a:cxn>
              <a:cxn ang="0">
                <a:pos x="6970" y="2600"/>
              </a:cxn>
              <a:cxn ang="0">
                <a:pos x="7670" y="3310"/>
              </a:cxn>
              <a:cxn ang="0">
                <a:pos x="11210" y="1700"/>
              </a:cxn>
              <a:cxn ang="0">
                <a:pos x="11030" y="2400"/>
              </a:cxn>
              <a:cxn ang="0">
                <a:pos x="14870" y="1160"/>
              </a:cxn>
              <a:cxn ang="0">
                <a:pos x="14540" y="2010"/>
              </a:cxn>
              <a:cxn ang="0">
                <a:pos x="19110" y="2710"/>
              </a:cxn>
              <a:cxn ang="0">
                <a:pos x="19190" y="3380"/>
              </a:cxn>
              <a:cxn ang="0">
                <a:pos x="20830" y="7660"/>
              </a:cxn>
              <a:cxn ang="0">
                <a:pos x="20110" y="8990"/>
              </a:cxn>
              <a:cxn ang="0">
                <a:pos x="18660" y="15010"/>
              </a:cxn>
              <a:cxn ang="0">
                <a:pos x="17000" y="11450"/>
              </a:cxn>
              <a:cxn ang="0">
                <a:pos x="14240" y="18310"/>
              </a:cxn>
              <a:cxn ang="0">
                <a:pos x="14370" y="17360"/>
              </a:cxn>
              <a:cxn ang="0">
                <a:pos x="8220" y="19510"/>
              </a:cxn>
              <a:cxn ang="0">
                <a:pos x="7860" y="18640"/>
              </a:cxn>
              <a:cxn ang="0">
                <a:pos x="2900" y="17640"/>
              </a:cxn>
              <a:cxn ang="0">
                <a:pos x="3460" y="17450"/>
              </a:cxn>
              <a:cxn ang="0">
                <a:pos x="1070" y="12640"/>
              </a:cxn>
              <a:cxn ang="0">
                <a:pos x="2330" y="13040"/>
              </a:cxn>
            </a:cxnLst>
            <a:rect l="T0" t="T1" r="T2" b="T3"/>
            <a:pathLst>
              <a:path w="21600" h="21600">
                <a:moveTo>
                  <a:pt x="1930" y="7160"/>
                </a:moveTo>
                <a:cubicBezTo>
                  <a:pt x="1530" y="4490"/>
                  <a:pt x="3400" y="1970"/>
                  <a:pt x="5270" y="1970"/>
                </a:cubicBezTo>
                <a:cubicBezTo>
                  <a:pt x="5860" y="1950"/>
                  <a:pt x="6470" y="2210"/>
                  <a:pt x="6970" y="2600"/>
                </a:cubicBezTo>
                <a:cubicBezTo>
                  <a:pt x="7450" y="1390"/>
                  <a:pt x="8340" y="650"/>
                  <a:pt x="9340" y="650"/>
                </a:cubicBezTo>
                <a:cubicBezTo>
                  <a:pt x="10004" y="690"/>
                  <a:pt x="10710" y="1050"/>
                  <a:pt x="11210" y="1700"/>
                </a:cubicBezTo>
                <a:cubicBezTo>
                  <a:pt x="11570" y="630"/>
                  <a:pt x="12330" y="0"/>
                  <a:pt x="13150" y="0"/>
                </a:cubicBezTo>
                <a:cubicBezTo>
                  <a:pt x="13840" y="0"/>
                  <a:pt x="14470" y="460"/>
                  <a:pt x="14870" y="1160"/>
                </a:cubicBezTo>
                <a:cubicBezTo>
                  <a:pt x="15330" y="440"/>
                  <a:pt x="16020" y="0"/>
                  <a:pt x="16740" y="0"/>
                </a:cubicBezTo>
                <a:cubicBezTo>
                  <a:pt x="17910" y="0"/>
                  <a:pt x="18900" y="1130"/>
                  <a:pt x="19110" y="2710"/>
                </a:cubicBezTo>
                <a:cubicBezTo>
                  <a:pt x="20240" y="3150"/>
                  <a:pt x="21060" y="4580"/>
                  <a:pt x="21060" y="6220"/>
                </a:cubicBezTo>
                <a:cubicBezTo>
                  <a:pt x="21060" y="6720"/>
                  <a:pt x="21000" y="7200"/>
                  <a:pt x="20830" y="7660"/>
                </a:cubicBezTo>
                <a:cubicBezTo>
                  <a:pt x="21310" y="8460"/>
                  <a:pt x="21600" y="9450"/>
                  <a:pt x="21600" y="10460"/>
                </a:cubicBezTo>
                <a:cubicBezTo>
                  <a:pt x="21600" y="12750"/>
                  <a:pt x="20310" y="14680"/>
                  <a:pt x="18650" y="15010"/>
                </a:cubicBezTo>
                <a:cubicBezTo>
                  <a:pt x="18650" y="17200"/>
                  <a:pt x="17370" y="18920"/>
                  <a:pt x="15770" y="18920"/>
                </a:cubicBezTo>
                <a:cubicBezTo>
                  <a:pt x="15220" y="18920"/>
                  <a:pt x="14700" y="18710"/>
                  <a:pt x="14240" y="18310"/>
                </a:cubicBezTo>
                <a:cubicBezTo>
                  <a:pt x="13820" y="20240"/>
                  <a:pt x="12490" y="21600"/>
                  <a:pt x="11000" y="21600"/>
                </a:cubicBezTo>
                <a:cubicBezTo>
                  <a:pt x="9890" y="21600"/>
                  <a:pt x="8840" y="20790"/>
                  <a:pt x="8210" y="19510"/>
                </a:cubicBezTo>
                <a:cubicBezTo>
                  <a:pt x="7620" y="20000"/>
                  <a:pt x="7930" y="20290"/>
                  <a:pt x="6240" y="20290"/>
                </a:cubicBezTo>
                <a:cubicBezTo>
                  <a:pt x="4850" y="20290"/>
                  <a:pt x="3570" y="19280"/>
                  <a:pt x="2900" y="17640"/>
                </a:cubicBezTo>
                <a:cubicBezTo>
                  <a:pt x="1300" y="17600"/>
                  <a:pt x="480" y="16300"/>
                  <a:pt x="480" y="14660"/>
                </a:cubicBezTo>
                <a:cubicBezTo>
                  <a:pt x="480" y="13900"/>
                  <a:pt x="690" y="13210"/>
                  <a:pt x="1070" y="12640"/>
                </a:cubicBezTo>
                <a:cubicBezTo>
                  <a:pt x="380" y="12160"/>
                  <a:pt x="0" y="11210"/>
                  <a:pt x="0" y="10120"/>
                </a:cubicBezTo>
                <a:cubicBezTo>
                  <a:pt x="0" y="8590"/>
                  <a:pt x="840" y="7330"/>
                  <a:pt x="1930" y="7160"/>
                </a:cubicBezTo>
                <a:close/>
              </a:path>
              <a:path w="21600" h="21600" fill="none">
                <a:moveTo>
                  <a:pt x="1930" y="7160"/>
                </a:moveTo>
                <a:cubicBezTo>
                  <a:pt x="1950" y="7410"/>
                  <a:pt x="2040" y="7690"/>
                  <a:pt x="2090" y="7920"/>
                </a:cubicBezTo>
              </a:path>
              <a:path w="21600" h="21600" fill="none">
                <a:moveTo>
                  <a:pt x="6970" y="2600"/>
                </a:moveTo>
                <a:cubicBezTo>
                  <a:pt x="7200" y="2790"/>
                  <a:pt x="7480" y="3050"/>
                  <a:pt x="7670" y="3310"/>
                </a:cubicBezTo>
              </a:path>
              <a:path w="21600" h="21600" fill="none">
                <a:moveTo>
                  <a:pt x="11210" y="1700"/>
                </a:moveTo>
                <a:cubicBezTo>
                  <a:pt x="11130" y="1910"/>
                  <a:pt x="11080" y="2160"/>
                  <a:pt x="11030" y="2400"/>
                </a:cubicBezTo>
              </a:path>
              <a:path w="21600" h="21600" fill="none">
                <a:moveTo>
                  <a:pt x="14870" y="1160"/>
                </a:moveTo>
                <a:cubicBezTo>
                  <a:pt x="14720" y="1400"/>
                  <a:pt x="14640" y="1720"/>
                  <a:pt x="14540" y="2010"/>
                </a:cubicBezTo>
              </a:path>
              <a:path w="21600" h="21600" fill="none">
                <a:moveTo>
                  <a:pt x="19110" y="2710"/>
                </a:moveTo>
                <a:cubicBezTo>
                  <a:pt x="19130" y="2890"/>
                  <a:pt x="19230" y="3290"/>
                  <a:pt x="19190" y="3380"/>
                </a:cubicBezTo>
              </a:path>
              <a:path w="21600" h="21600" fill="none">
                <a:moveTo>
                  <a:pt x="20830" y="7660"/>
                </a:moveTo>
                <a:cubicBezTo>
                  <a:pt x="20660" y="8170"/>
                  <a:pt x="20430" y="8620"/>
                  <a:pt x="20110" y="8990"/>
                </a:cubicBezTo>
              </a:path>
              <a:path w="21600" h="21600" fill="none">
                <a:moveTo>
                  <a:pt x="18660" y="15010"/>
                </a:moveTo>
                <a:cubicBezTo>
                  <a:pt x="18740" y="14200"/>
                  <a:pt x="18280" y="12200"/>
                  <a:pt x="17000" y="11450"/>
                </a:cubicBezTo>
              </a:path>
              <a:path w="21600" h="21600" fill="none">
                <a:moveTo>
                  <a:pt x="14240" y="18310"/>
                </a:moveTo>
                <a:cubicBezTo>
                  <a:pt x="14320" y="17980"/>
                  <a:pt x="14350" y="17680"/>
                  <a:pt x="14370" y="17360"/>
                </a:cubicBezTo>
              </a:path>
              <a:path w="21600" h="21600" fill="none">
                <a:moveTo>
                  <a:pt x="8220" y="19510"/>
                </a:moveTo>
                <a:cubicBezTo>
                  <a:pt x="8060" y="19250"/>
                  <a:pt x="7960" y="18950"/>
                  <a:pt x="7860" y="18640"/>
                </a:cubicBezTo>
              </a:path>
              <a:path w="21600" h="21600" fill="none">
                <a:moveTo>
                  <a:pt x="2900" y="17640"/>
                </a:moveTo>
                <a:cubicBezTo>
                  <a:pt x="3090" y="17600"/>
                  <a:pt x="3280" y="17540"/>
                  <a:pt x="3460" y="17450"/>
                </a:cubicBezTo>
              </a:path>
              <a:path w="21600" h="21600" fill="none">
                <a:moveTo>
                  <a:pt x="1070" y="12640"/>
                </a:moveTo>
                <a:cubicBezTo>
                  <a:pt x="1400" y="12900"/>
                  <a:pt x="1780" y="13130"/>
                  <a:pt x="2330" y="13040"/>
                </a:cubicBezTo>
              </a:path>
            </a:pathLst>
          </a:cu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</a:pPr>
            <a:r>
              <a:rPr lang="en-US" sz="2800">
                <a:solidFill>
                  <a:srgbClr val="000000"/>
                </a:solidFill>
                <a:ea typeface="ヒラギノ角ゴ ProN W3" charset="0"/>
                <a:cs typeface="ヒラギノ角ゴ ProN W3" charset="0"/>
              </a:rPr>
              <a:t>Federation of Cloud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</a:tabLst>
            </a:pPr>
            <a:r>
              <a:rPr lang="en-US" sz="2800">
                <a:solidFill>
                  <a:srgbClr val="000000"/>
                </a:solidFill>
                <a:ea typeface="ヒラギノ角ゴ ProN W3" charset="0"/>
                <a:cs typeface="ヒラギノ角ゴ ProN W3" charset="0"/>
              </a:rPr>
              <a:t>Providers</a:t>
            </a:r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10968781" y="6969685"/>
            <a:ext cx="1096561" cy="1129999"/>
          </a:xfrm>
          <a:prstGeom prst="can">
            <a:avLst>
              <a:gd name="adj" fmla="val 25000"/>
            </a:avLst>
          </a:prstGeom>
          <a:solidFill>
            <a:srgbClr val="C0C0C0"/>
          </a:solidFill>
          <a:ln w="9360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ea typeface="ヒラギノ角ゴ ProN W3" charset="0"/>
                <a:cs typeface="ヒラギノ角ゴ ProN W3" charset="0"/>
              </a:rPr>
              <a:t>Users db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822024" y="6122595"/>
            <a:ext cx="2924691" cy="282909"/>
          </a:xfrm>
          <a:prstGeom prst="rect">
            <a:avLst/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ea typeface="ヒラギノ角ゴ ProN W3" charset="0"/>
                <a:cs typeface="ヒラギノ角ゴ ProN W3" charset="0"/>
              </a:rPr>
              <a:t>Federation API (REST)</a:t>
            </a:r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 rot="21540000">
            <a:off x="2520026" y="4879761"/>
            <a:ext cx="317384" cy="1246105"/>
          </a:xfrm>
          <a:prstGeom prst="upDownArrow">
            <a:avLst>
              <a:gd name="adj1" fmla="val 50000"/>
              <a:gd name="adj2" fmla="val 75847"/>
            </a:avLst>
          </a:prstGeom>
          <a:solidFill>
            <a:srgbClr val="C0C0C0"/>
          </a:solidFill>
          <a:ln w="9360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 rot="21420000">
            <a:off x="4221203" y="7246052"/>
            <a:ext cx="369753" cy="1144716"/>
          </a:xfrm>
          <a:prstGeom prst="upDownArrow">
            <a:avLst>
              <a:gd name="adj1" fmla="val 50000"/>
              <a:gd name="adj2" fmla="val 59808"/>
            </a:avLst>
          </a:prstGeom>
          <a:solidFill>
            <a:srgbClr val="C0C0C0"/>
          </a:solidFill>
          <a:ln w="9360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8452" y="8537946"/>
            <a:ext cx="2123297" cy="8814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7422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45636" y="8863371"/>
            <a:ext cx="2758064" cy="5560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7423" name="Picture 1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26586" y="1789028"/>
            <a:ext cx="1553594" cy="16958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1463139" y="1916581"/>
            <a:ext cx="2742195" cy="438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200">
                <a:solidFill>
                  <a:srgbClr val="000000"/>
                </a:solidFill>
                <a:ea typeface="ヒラギノ角ゴ ProN W3" charset="0"/>
                <a:cs typeface="ヒラギノ角ゴ ProN W3" charset="0"/>
              </a:rPr>
              <a:t>Federation CLI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4478284" y="1978723"/>
            <a:ext cx="3930798" cy="438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200">
                <a:solidFill>
                  <a:srgbClr val="000000"/>
                </a:solidFill>
                <a:ea typeface="ヒラギノ角ゴ ProN W3" charset="0"/>
                <a:cs typeface="ヒラギノ角ゴ ProN W3" charset="0"/>
              </a:rPr>
              <a:t>Browser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8318627" y="4614840"/>
            <a:ext cx="2742195" cy="438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200">
                <a:solidFill>
                  <a:srgbClr val="000000"/>
                </a:solidFill>
                <a:ea typeface="ヒラギノ角ゴ ProN W3" charset="0"/>
                <a:cs typeface="ヒラギノ角ゴ ProN W3" charset="0"/>
              </a:rPr>
              <a:t>Federation Id Prov, Contrail CA</a:t>
            </a: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4427503" y="6122595"/>
            <a:ext cx="2924691" cy="282909"/>
          </a:xfrm>
          <a:prstGeom prst="rect">
            <a:avLst/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ea typeface="ヒラギノ角ゴ ProN W3" charset="0"/>
                <a:cs typeface="ヒラギノ角ゴ ProN W3" charset="0"/>
              </a:rPr>
              <a:t>Federation Web Int.</a:t>
            </a:r>
          </a:p>
        </p:txBody>
      </p:sp>
      <p:sp>
        <p:nvSpPr>
          <p:cNvPr id="17428" name="AutoShape 20"/>
          <p:cNvSpPr>
            <a:spLocks noChangeArrowheads="1"/>
          </p:cNvSpPr>
          <p:nvPr/>
        </p:nvSpPr>
        <p:spPr bwMode="auto">
          <a:xfrm rot="16200000">
            <a:off x="7645508" y="5827647"/>
            <a:ext cx="286178" cy="872805"/>
          </a:xfrm>
          <a:prstGeom prst="upDownArrow">
            <a:avLst>
              <a:gd name="adj1" fmla="val 50000"/>
              <a:gd name="adj2" fmla="val 62566"/>
            </a:avLst>
          </a:prstGeom>
          <a:solidFill>
            <a:srgbClr val="FF0000"/>
          </a:solidFill>
          <a:ln w="9360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29" name="AutoShape 21"/>
          <p:cNvSpPr>
            <a:spLocks noChangeArrowheads="1"/>
          </p:cNvSpPr>
          <p:nvPr/>
        </p:nvSpPr>
        <p:spPr bwMode="auto">
          <a:xfrm rot="5400000">
            <a:off x="3991371" y="5954556"/>
            <a:ext cx="196237" cy="669680"/>
          </a:xfrm>
          <a:prstGeom prst="upDownArrow">
            <a:avLst>
              <a:gd name="adj1" fmla="val 50000"/>
              <a:gd name="adj2" fmla="val 70008"/>
            </a:avLst>
          </a:prstGeom>
          <a:solidFill>
            <a:srgbClr val="C0C0C0"/>
          </a:solidFill>
          <a:ln w="9360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30" name="AutoShape 22"/>
          <p:cNvSpPr>
            <a:spLocks noChangeArrowheads="1"/>
          </p:cNvSpPr>
          <p:nvPr/>
        </p:nvSpPr>
        <p:spPr bwMode="auto">
          <a:xfrm rot="21540000">
            <a:off x="6250872" y="4876490"/>
            <a:ext cx="317384" cy="1246105"/>
          </a:xfrm>
          <a:prstGeom prst="upDownArrow">
            <a:avLst>
              <a:gd name="adj1" fmla="val 50000"/>
              <a:gd name="adj2" fmla="val 75847"/>
            </a:avLst>
          </a:prstGeom>
          <a:solidFill>
            <a:srgbClr val="FF0000"/>
          </a:solidFill>
          <a:ln w="9360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822024" y="6781625"/>
            <a:ext cx="6490497" cy="376121"/>
          </a:xfrm>
          <a:prstGeom prst="rect">
            <a:avLst/>
          </a:prstGeom>
          <a:solidFill>
            <a:srgbClr val="CFE7F5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ea typeface="ヒラギノ角ゴ ProN W3" charset="0"/>
                <a:cs typeface="ヒラギノ角ゴ ProN W3" charset="0"/>
              </a:rPr>
              <a:t>Federation core</a:t>
            </a:r>
          </a:p>
        </p:txBody>
      </p:sp>
      <p:sp>
        <p:nvSpPr>
          <p:cNvPr id="17432" name="AutoShape 24"/>
          <p:cNvSpPr>
            <a:spLocks noChangeArrowheads="1"/>
          </p:cNvSpPr>
          <p:nvPr/>
        </p:nvSpPr>
        <p:spPr bwMode="auto">
          <a:xfrm rot="21540000">
            <a:off x="2505745" y="6410409"/>
            <a:ext cx="317384" cy="372850"/>
          </a:xfrm>
          <a:prstGeom prst="upDownArrow">
            <a:avLst>
              <a:gd name="adj1" fmla="val 50000"/>
              <a:gd name="adj2" fmla="val 22694"/>
            </a:avLst>
          </a:prstGeom>
          <a:solidFill>
            <a:srgbClr val="C0C0C0"/>
          </a:solidFill>
          <a:ln w="9360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33" name="Rectangle 25"/>
          <p:cNvSpPr>
            <a:spLocks noChangeArrowheads="1"/>
          </p:cNvSpPr>
          <p:nvPr/>
        </p:nvSpPr>
        <p:spPr bwMode="auto">
          <a:xfrm>
            <a:off x="4935317" y="2416986"/>
            <a:ext cx="3107186" cy="2482398"/>
          </a:xfrm>
          <a:prstGeom prst="rect">
            <a:avLst/>
          </a:prstGeom>
          <a:solidFill>
            <a:srgbClr val="CFE7F5">
              <a:alpha val="50000"/>
            </a:srgbClr>
          </a:solidFill>
          <a:ln w="3672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4387830" y="6104607"/>
            <a:ext cx="2964364" cy="300897"/>
          </a:xfrm>
          <a:prstGeom prst="rect">
            <a:avLst/>
          </a:prstGeom>
          <a:solidFill>
            <a:srgbClr val="CFE7F5">
              <a:alpha val="50000"/>
            </a:srgbClr>
          </a:solidFill>
          <a:ln w="3672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35" name="Rectangle 27"/>
          <p:cNvSpPr>
            <a:spLocks noChangeArrowheads="1"/>
          </p:cNvSpPr>
          <p:nvPr/>
        </p:nvSpPr>
        <p:spPr bwMode="auto">
          <a:xfrm>
            <a:off x="8136132" y="5371989"/>
            <a:ext cx="4203747" cy="2729329"/>
          </a:xfrm>
          <a:prstGeom prst="rect">
            <a:avLst/>
          </a:prstGeom>
          <a:solidFill>
            <a:srgbClr val="CFE7F5">
              <a:alpha val="50000"/>
            </a:srgbClr>
          </a:solidFill>
          <a:ln w="3672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0" y="9553257"/>
            <a:ext cx="4363054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from Ale</a:t>
            </a:r>
            <a:r>
              <a:rPr lang="en-GB" dirty="0" smtClean="0"/>
              <a:t>š </a:t>
            </a:r>
            <a:r>
              <a:rPr lang="en-GB" dirty="0" err="1" smtClean="0"/>
              <a:t>Černivec</a:t>
            </a:r>
            <a:r>
              <a:rPr lang="en-GB" dirty="0" smtClean="0"/>
              <a:t>, XLAB</a:t>
            </a:r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File access via portal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lIns="131674" tIns="65837" rIns="131674" bIns="65837"/>
          <a:lstStyle/>
          <a:p>
            <a:fld id="{7A664348-DC2E-4C46-A357-1ED243B754D0}" type="slidenum">
              <a:rPr lang="es-ES" smtClean="0"/>
              <a:t>45</a:t>
            </a:fld>
            <a:endParaRPr lang="es-ES"/>
          </a:p>
        </p:txBody>
      </p:sp>
      <p:sp>
        <p:nvSpPr>
          <p:cNvPr id="6" name="Rounded Rectangle 5"/>
          <p:cNvSpPr/>
          <p:nvPr/>
        </p:nvSpPr>
        <p:spPr>
          <a:xfrm>
            <a:off x="1892963" y="7026939"/>
            <a:ext cx="2968480" cy="13712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sz="4000" dirty="0"/>
              <a:t>Browser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696938" y="4126284"/>
            <a:ext cx="3685009" cy="16876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sz="4600" dirty="0"/>
              <a:t>Portal</a:t>
            </a:r>
          </a:p>
        </p:txBody>
      </p:sp>
      <p:sp>
        <p:nvSpPr>
          <p:cNvPr id="8" name="Oval 7"/>
          <p:cNvSpPr/>
          <p:nvPr/>
        </p:nvSpPr>
        <p:spPr>
          <a:xfrm>
            <a:off x="4665417" y="5016413"/>
            <a:ext cx="716530" cy="738349"/>
          </a:xfrm>
          <a:prstGeom prst="ellipse">
            <a:avLst/>
          </a:prstGeom>
          <a:solidFill>
            <a:srgbClr val="C00000"/>
          </a:solidFill>
          <a:ln>
            <a:solidFill>
              <a:srgbClr val="C134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9467705" y="2755065"/>
            <a:ext cx="3173203" cy="2215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sz="5200" dirty="0" err="1"/>
              <a:t>iRODS</a:t>
            </a:r>
            <a:endParaRPr lang="en-GB" sz="5200" dirty="0"/>
          </a:p>
        </p:txBody>
      </p:sp>
      <p:sp>
        <p:nvSpPr>
          <p:cNvPr id="10" name="Rounded Rectangle 9"/>
          <p:cNvSpPr/>
          <p:nvPr/>
        </p:nvSpPr>
        <p:spPr>
          <a:xfrm>
            <a:off x="8773214" y="2649586"/>
            <a:ext cx="1023614" cy="26369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31674" tIns="65837" rIns="131674" bIns="65837" rtlCol="0" anchor="ctr"/>
          <a:lstStyle/>
          <a:p>
            <a:pPr algn="ctr"/>
            <a:r>
              <a:rPr lang="en-GB" sz="4600" dirty="0" err="1"/>
              <a:t>GridFTP</a:t>
            </a:r>
            <a:endParaRPr lang="en-GB" sz="46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255182" y="1911238"/>
            <a:ext cx="1228336" cy="3217091"/>
            <a:chOff x="179512" y="1304764"/>
            <a:chExt cx="864096" cy="2196244"/>
          </a:xfrm>
        </p:grpSpPr>
        <p:sp>
          <p:nvSpPr>
            <p:cNvPr id="12" name="Rounded Rectangle 11"/>
            <p:cNvSpPr/>
            <p:nvPr/>
          </p:nvSpPr>
          <p:spPr>
            <a:xfrm>
              <a:off x="179512" y="1304764"/>
              <a:ext cx="864096" cy="21962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sz="4600" dirty="0" err="1"/>
                <a:t>MyProxy</a:t>
              </a:r>
              <a:endParaRPr lang="en-GB" sz="4600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539477" y="1304764"/>
              <a:ext cx="504056" cy="504056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134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696938" y="1911238"/>
            <a:ext cx="3685009" cy="1687654"/>
            <a:chOff x="1193742" y="1304764"/>
            <a:chExt cx="2592288" cy="1152128"/>
          </a:xfrm>
        </p:grpSpPr>
        <p:sp>
          <p:nvSpPr>
            <p:cNvPr id="11" name="Rounded Rectangle 10"/>
            <p:cNvSpPr/>
            <p:nvPr/>
          </p:nvSpPr>
          <p:spPr>
            <a:xfrm>
              <a:off x="1193742" y="1304764"/>
              <a:ext cx="2592288" cy="11521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600" dirty="0"/>
                <a:t>Globus</a:t>
              </a:r>
            </a:p>
            <a:p>
              <a:pPr algn="ctr"/>
              <a:r>
                <a:rPr lang="en-GB" sz="4600" dirty="0"/>
                <a:t>Online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3281974" y="1304764"/>
              <a:ext cx="504056" cy="504056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134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9467705" y="6605026"/>
            <a:ext cx="3173203" cy="2215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sz="5200" dirty="0"/>
              <a:t>PRACE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8773214" y="6195393"/>
            <a:ext cx="1023614" cy="26369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31674" tIns="65837" rIns="131674" bIns="65837" rtlCol="0" anchor="ctr"/>
          <a:lstStyle/>
          <a:p>
            <a:pPr algn="ctr"/>
            <a:r>
              <a:rPr lang="en-GB" sz="4600" dirty="0" err="1"/>
              <a:t>GridFTP</a:t>
            </a:r>
            <a:endParaRPr lang="en-GB" sz="4600" dirty="0"/>
          </a:p>
        </p:txBody>
      </p:sp>
      <p:cxnSp>
        <p:nvCxnSpPr>
          <p:cNvPr id="18" name="Straight Arrow Connector 17"/>
          <p:cNvCxnSpPr>
            <a:stCxn id="10" idx="1"/>
            <a:endCxn id="7" idx="3"/>
          </p:cNvCxnSpPr>
          <p:nvPr/>
        </p:nvCxnSpPr>
        <p:spPr>
          <a:xfrm flipH="1">
            <a:off x="5381947" y="3968066"/>
            <a:ext cx="3391268" cy="100204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539442" y="5842921"/>
            <a:ext cx="0" cy="118401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125990" y="4699609"/>
            <a:ext cx="1933043" cy="533069"/>
          </a:xfrm>
          <a:prstGeom prst="rect">
            <a:avLst/>
          </a:prstGeom>
          <a:noFill/>
        </p:spPr>
        <p:txBody>
          <a:bodyPr wrap="none" lIns="131674" tIns="65837" rIns="131674" bIns="65837" rtlCol="0">
            <a:spAutoFit/>
          </a:bodyPr>
          <a:lstStyle/>
          <a:p>
            <a:r>
              <a:rPr lang="en-GB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GridFTP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(?)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39442" y="6075841"/>
            <a:ext cx="1580382" cy="533069"/>
          </a:xfrm>
          <a:prstGeom prst="rect">
            <a:avLst/>
          </a:prstGeom>
          <a:noFill/>
        </p:spPr>
        <p:txBody>
          <a:bodyPr wrap="none" lIns="131674" tIns="65837" rIns="131674" bIns="65837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HTTP(S)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5381947" y="2280412"/>
            <a:ext cx="4210159" cy="4957484"/>
            <a:chOff x="3786030" y="1556792"/>
            <a:chExt cx="2961714" cy="3384376"/>
          </a:xfrm>
        </p:grpSpPr>
        <p:sp>
          <p:nvSpPr>
            <p:cNvPr id="26" name="TextBox 25"/>
            <p:cNvSpPr txBox="1"/>
            <p:nvPr/>
          </p:nvSpPr>
          <p:spPr>
            <a:xfrm>
              <a:off x="4309441" y="1556792"/>
              <a:ext cx="1302675" cy="3361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GridFTP</a:t>
              </a:r>
              <a:r>
                <a:rPr lang="en-GB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(?)</a:t>
              </a: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3786030" y="1880828"/>
              <a:ext cx="2961714" cy="3060340"/>
              <a:chOff x="3786030" y="1880828"/>
              <a:chExt cx="2961714" cy="3060340"/>
            </a:xfrm>
          </p:grpSpPr>
          <p:cxnSp>
            <p:nvCxnSpPr>
              <p:cNvPr id="27" name="Straight Arrow Connector 26"/>
              <p:cNvCxnSpPr>
                <a:stCxn id="11" idx="3"/>
              </p:cNvCxnSpPr>
              <p:nvPr/>
            </p:nvCxnSpPr>
            <p:spPr>
              <a:xfrm>
                <a:off x="3786030" y="1880828"/>
                <a:ext cx="2385650" cy="522058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>
                <a:off x="3786030" y="2141857"/>
                <a:ext cx="2385650" cy="2799311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Left-Right Arrow 32"/>
              <p:cNvSpPr/>
              <p:nvPr/>
            </p:nvSpPr>
            <p:spPr>
              <a:xfrm rot="5400000">
                <a:off x="6197013" y="3687866"/>
                <a:ext cx="669414" cy="432048"/>
              </a:xfrm>
              <a:prstGeom prst="leftRightArrow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1314649" y="8983290"/>
            <a:ext cx="663085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EUDAT project: reusing Contrail federation code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544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Portal login – 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ConSec</a:t>
            </a:r>
            <a:r>
              <a:rPr lang="en-GB" dirty="0" smtClean="0"/>
              <a:t> manages login and attributes</a:t>
            </a:r>
          </a:p>
          <a:p>
            <a:r>
              <a:rPr lang="en-GB" dirty="0" smtClean="0"/>
              <a:t>Portal is </a:t>
            </a:r>
            <a:r>
              <a:rPr lang="en-GB" dirty="0" err="1" smtClean="0"/>
              <a:t>delegatee</a:t>
            </a:r>
            <a:r>
              <a:rPr lang="en-GB" dirty="0" smtClean="0"/>
              <a:t> (OAuth client) – can access resources using OAuth</a:t>
            </a:r>
          </a:p>
          <a:p>
            <a:r>
              <a:rPr lang="en-GB" dirty="0" smtClean="0"/>
              <a:t>Obtains certificate and SAML assertion</a:t>
            </a:r>
          </a:p>
          <a:p>
            <a:pPr lvl="1"/>
            <a:r>
              <a:rPr lang="en-GB" dirty="0" smtClean="0"/>
              <a:t>Communicate with more complex resources </a:t>
            </a:r>
          </a:p>
          <a:p>
            <a:pPr lvl="1"/>
            <a:r>
              <a:rPr lang="en-GB" dirty="0" smtClean="0"/>
              <a:t>More complex authorisation (XACML)</a:t>
            </a:r>
          </a:p>
          <a:p>
            <a:r>
              <a:rPr lang="en-GB" dirty="0" smtClean="0"/>
              <a:t>Uses certificate to act on behalf of user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99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future…?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Moonshot</a:t>
            </a:r>
            <a:r>
              <a:rPr lang="en-GB" dirty="0" smtClean="0"/>
              <a:t> – </a:t>
            </a:r>
            <a:r>
              <a:rPr lang="en-GB" dirty="0" smtClean="0">
                <a:hlinkClick r:id="rId2"/>
              </a:rPr>
              <a:t>www.project-moonshot.org</a:t>
            </a:r>
            <a:endParaRPr lang="en-GB" dirty="0" smtClean="0"/>
          </a:p>
          <a:p>
            <a:r>
              <a:rPr lang="en-GB" dirty="0" smtClean="0"/>
              <a:t>Like </a:t>
            </a:r>
            <a:r>
              <a:rPr lang="en-GB" dirty="0" err="1" smtClean="0"/>
              <a:t>eduRoam</a:t>
            </a:r>
            <a:r>
              <a:rPr lang="en-GB" dirty="0" smtClean="0"/>
              <a:t>, but for higher level services</a:t>
            </a:r>
          </a:p>
          <a:p>
            <a:pPr lvl="1"/>
            <a:r>
              <a:rPr lang="en-GB" dirty="0" smtClean="0"/>
              <a:t>Carries attributes</a:t>
            </a:r>
          </a:p>
          <a:p>
            <a:r>
              <a:rPr lang="en-GB" dirty="0" smtClean="0"/>
              <a:t>Based on IETF standards</a:t>
            </a:r>
          </a:p>
          <a:p>
            <a:pPr lvl="2"/>
            <a:r>
              <a:rPr lang="en-GB" dirty="0" smtClean="0"/>
              <a:t>RADIUS</a:t>
            </a:r>
          </a:p>
          <a:p>
            <a:pPr lvl="2"/>
            <a:r>
              <a:rPr lang="en-GB" dirty="0" smtClean="0"/>
              <a:t>EAP</a:t>
            </a:r>
          </a:p>
          <a:p>
            <a:pPr lvl="1"/>
            <a:r>
              <a:rPr lang="en-GB" dirty="0" smtClean="0"/>
              <a:t>And OASIS</a:t>
            </a:r>
          </a:p>
          <a:p>
            <a:pPr lvl="2"/>
            <a:r>
              <a:rPr lang="en-GB" dirty="0" smtClean="0"/>
              <a:t>SAML</a:t>
            </a:r>
          </a:p>
          <a:p>
            <a:r>
              <a:rPr lang="en-GB" dirty="0" smtClean="0"/>
              <a:t>Has its own IETF working group (ABFAB-WG</a:t>
            </a:r>
            <a:r>
              <a:rPr lang="en-GB" dirty="0" smtClean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lIns="131674" tIns="65837" rIns="131674" bIns="65837"/>
          <a:lstStyle/>
          <a:p>
            <a:fld id="{7A664348-DC2E-4C46-A357-1ED243B754D0}" type="slidenum">
              <a:rPr lang="es-ES" smtClean="0"/>
              <a:t>47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705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Wherefore art thou </a:t>
            </a:r>
            <a:r>
              <a:rPr lang="en-GB" dirty="0" err="1" smtClean="0"/>
              <a:t>Moonshot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Moonshot</a:t>
            </a:r>
            <a:r>
              <a:rPr lang="en-GB" dirty="0" smtClean="0"/>
              <a:t> is a </a:t>
            </a:r>
            <a:r>
              <a:rPr lang="en-GB" i="1" dirty="0" smtClean="0"/>
              <a:t>technology</a:t>
            </a:r>
            <a:r>
              <a:rPr lang="en-GB" dirty="0" smtClean="0"/>
              <a:t> project</a:t>
            </a:r>
          </a:p>
          <a:p>
            <a:r>
              <a:rPr lang="en-GB" dirty="0" smtClean="0"/>
              <a:t>Towards building </a:t>
            </a:r>
            <a:r>
              <a:rPr lang="en-GB" i="1" dirty="0" smtClean="0"/>
              <a:t>actual</a:t>
            </a:r>
            <a:r>
              <a:rPr lang="en-GB" dirty="0" smtClean="0"/>
              <a:t> federations</a:t>
            </a:r>
          </a:p>
          <a:p>
            <a:r>
              <a:rPr lang="en-GB" dirty="0" smtClean="0"/>
              <a:t>Towards </a:t>
            </a:r>
            <a:r>
              <a:rPr lang="en-GB" i="1" dirty="0" smtClean="0"/>
              <a:t>meaningful</a:t>
            </a:r>
            <a:r>
              <a:rPr lang="en-GB" dirty="0" smtClean="0"/>
              <a:t> and </a:t>
            </a:r>
            <a:r>
              <a:rPr lang="en-GB" i="1" dirty="0" smtClean="0"/>
              <a:t>useful</a:t>
            </a:r>
            <a:r>
              <a:rPr lang="en-GB" dirty="0" smtClean="0"/>
              <a:t> attributes</a:t>
            </a:r>
          </a:p>
          <a:p>
            <a:pPr lvl="1"/>
            <a:r>
              <a:rPr lang="en-GB" dirty="0" smtClean="0"/>
              <a:t>But giving users </a:t>
            </a:r>
            <a:r>
              <a:rPr lang="en-GB" i="1" dirty="0" smtClean="0"/>
              <a:t>control</a:t>
            </a:r>
            <a:r>
              <a:rPr lang="en-GB" dirty="0" smtClean="0"/>
              <a:t> of their privacy</a:t>
            </a:r>
          </a:p>
          <a:p>
            <a:pPr lvl="1"/>
            <a:r>
              <a:rPr lang="en-GB" dirty="0" smtClean="0"/>
              <a:t>Cf. new data protection directive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511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RADIUS-in-a-slide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lIns="131674" tIns="65837" rIns="131674" bIns="65837"/>
          <a:lstStyle/>
          <a:p>
            <a:fld id="{7A664348-DC2E-4C46-A357-1ED243B754D0}" type="slidenum">
              <a:rPr lang="es-ES" smtClean="0"/>
              <a:t>49</a:t>
            </a:fld>
            <a:endParaRPr lang="es-ES"/>
          </a:p>
        </p:txBody>
      </p:sp>
      <p:sp>
        <p:nvSpPr>
          <p:cNvPr id="6" name="Oval 5"/>
          <p:cNvSpPr/>
          <p:nvPr/>
        </p:nvSpPr>
        <p:spPr>
          <a:xfrm>
            <a:off x="1381156" y="6288591"/>
            <a:ext cx="1842505" cy="18986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dirty="0" smtClean="0"/>
              <a:t>“Sup-</a:t>
            </a:r>
            <a:r>
              <a:rPr lang="en-GB" dirty="0" err="1" smtClean="0"/>
              <a:t>plicant</a:t>
            </a:r>
            <a:r>
              <a:rPr lang="en-GB" dirty="0" smtClean="0"/>
              <a:t>”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3018938" y="3229717"/>
            <a:ext cx="1842505" cy="18986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dirty="0" smtClean="0"/>
              <a:t>Access</a:t>
            </a:r>
          </a:p>
          <a:p>
            <a:pPr algn="ctr"/>
            <a:r>
              <a:rPr lang="en-GB" dirty="0" smtClean="0"/>
              <a:t>(NAS)</a:t>
            </a:r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6396863" y="3229717"/>
            <a:ext cx="1842505" cy="18986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dirty="0" smtClean="0"/>
              <a:t>Server</a:t>
            </a:r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9877150" y="3229717"/>
            <a:ext cx="1842505" cy="18986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dirty="0" smtClean="0"/>
              <a:t>Server</a:t>
            </a:r>
            <a:endParaRPr lang="en-GB" dirty="0"/>
          </a:p>
        </p:txBody>
      </p:sp>
      <p:sp>
        <p:nvSpPr>
          <p:cNvPr id="10" name="Can 9"/>
          <p:cNvSpPr/>
          <p:nvPr/>
        </p:nvSpPr>
        <p:spPr>
          <a:xfrm>
            <a:off x="6396863" y="6077634"/>
            <a:ext cx="1842505" cy="116026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dirty="0" smtClean="0"/>
              <a:t>Local</a:t>
            </a:r>
            <a:endParaRPr lang="en-GB" dirty="0"/>
          </a:p>
        </p:txBody>
      </p:sp>
      <p:sp>
        <p:nvSpPr>
          <p:cNvPr id="11" name="Can 10"/>
          <p:cNvSpPr/>
          <p:nvPr/>
        </p:nvSpPr>
        <p:spPr>
          <a:xfrm>
            <a:off x="9877150" y="6077634"/>
            <a:ext cx="1842505" cy="116026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dirty="0" smtClean="0"/>
              <a:t>Local</a:t>
            </a:r>
            <a:endParaRPr lang="en-GB" dirty="0"/>
          </a:p>
        </p:txBody>
      </p:sp>
      <p:sp>
        <p:nvSpPr>
          <p:cNvPr id="12" name="Right Arrow 11"/>
          <p:cNvSpPr/>
          <p:nvPr/>
        </p:nvSpPr>
        <p:spPr>
          <a:xfrm rot="18276404">
            <a:off x="2495744" y="5267947"/>
            <a:ext cx="1054784" cy="818891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>
            <a:off x="5047365" y="3757109"/>
            <a:ext cx="1023614" cy="843827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endParaRPr lang="en-GB"/>
          </a:p>
        </p:txBody>
      </p:sp>
      <p:sp>
        <p:nvSpPr>
          <p:cNvPr id="14" name="Right Arrow 13"/>
          <p:cNvSpPr/>
          <p:nvPr/>
        </p:nvSpPr>
        <p:spPr>
          <a:xfrm>
            <a:off x="8546452" y="3744922"/>
            <a:ext cx="1023614" cy="843827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 rot="5400000">
            <a:off x="7067774" y="5267947"/>
            <a:ext cx="527392" cy="818891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endParaRPr lang="en-GB"/>
          </a:p>
        </p:txBody>
      </p:sp>
      <p:sp>
        <p:nvSpPr>
          <p:cNvPr id="16" name="Right Arrow 15"/>
          <p:cNvSpPr/>
          <p:nvPr/>
        </p:nvSpPr>
        <p:spPr>
          <a:xfrm rot="5400000">
            <a:off x="10534707" y="5267947"/>
            <a:ext cx="527392" cy="818891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3940190" y="7765288"/>
            <a:ext cx="8143076" cy="1333288"/>
          </a:xfrm>
          <a:prstGeom prst="rect">
            <a:avLst/>
          </a:prstGeom>
          <a:noFill/>
        </p:spPr>
        <p:txBody>
          <a:bodyPr wrap="none" lIns="131674" tIns="65837" rIns="131674" bIns="65837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EAP: extensible access protocol – </a:t>
            </a:r>
            <a:r>
              <a:rPr lang="en-GB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tunnel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Routing servers can see </a:t>
            </a:r>
            <a:r>
              <a:rPr lang="en-GB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anonymised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credentials</a:t>
            </a:r>
          </a:p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E.g. “@stfc.ac.uk” instead of the tunnelled full identity</a:t>
            </a:r>
          </a:p>
        </p:txBody>
      </p:sp>
      <p:sp>
        <p:nvSpPr>
          <p:cNvPr id="19" name="Right Arrow 18"/>
          <p:cNvSpPr/>
          <p:nvPr/>
        </p:nvSpPr>
        <p:spPr>
          <a:xfrm rot="16200000" flipV="1">
            <a:off x="10534707" y="2398358"/>
            <a:ext cx="527392" cy="818891"/>
          </a:xfrm>
          <a:prstGeom prst="righ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endParaRPr lang="en-GB"/>
          </a:p>
        </p:txBody>
      </p:sp>
      <p:sp>
        <p:nvSpPr>
          <p:cNvPr id="20" name="Can 19"/>
          <p:cNvSpPr/>
          <p:nvPr/>
        </p:nvSpPr>
        <p:spPr>
          <a:xfrm>
            <a:off x="9877150" y="1225628"/>
            <a:ext cx="1842505" cy="1160262"/>
          </a:xfrm>
          <a:prstGeom prst="can">
            <a:avLst/>
          </a:prstGeom>
          <a:solidFill>
            <a:schemeClr val="accent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dirty="0" err="1" smtClean="0"/>
              <a:t>Attrs</a:t>
            </a:r>
            <a:endParaRPr lang="en-GB" dirty="0"/>
          </a:p>
        </p:txBody>
      </p:sp>
      <p:sp>
        <p:nvSpPr>
          <p:cNvPr id="21" name="Rounded Rectangular Callout 20"/>
          <p:cNvSpPr/>
          <p:nvPr/>
        </p:nvSpPr>
        <p:spPr>
          <a:xfrm>
            <a:off x="7371797" y="2385891"/>
            <a:ext cx="2136235" cy="1302945"/>
          </a:xfrm>
          <a:prstGeom prst="wedgeRoundRectCallout">
            <a:avLst>
              <a:gd name="adj1" fmla="val 59562"/>
              <a:gd name="adj2" fmla="val -78669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674" tIns="65837" rIns="131674" bIns="65837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Add SAML assertion to </a:t>
            </a:r>
            <a:r>
              <a:rPr lang="en-GB" dirty="0" err="1" smtClean="0">
                <a:solidFill>
                  <a:schemeClr val="tx1"/>
                </a:solidFill>
              </a:rPr>
              <a:t>respone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85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Federated ID in Contrail – goals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use of existing AAI</a:t>
            </a:r>
          </a:p>
          <a:p>
            <a:r>
              <a:rPr lang="en-US" dirty="0" smtClean="0"/>
              <a:t>Single Sign on to all of </a:t>
            </a:r>
            <a:r>
              <a:rPr lang="en-US" dirty="0" smtClean="0"/>
              <a:t>Contrail</a:t>
            </a:r>
          </a:p>
          <a:p>
            <a:r>
              <a:rPr lang="en-US" dirty="0" smtClean="0"/>
              <a:t>Support delegation</a:t>
            </a:r>
            <a:endParaRPr lang="en-US" dirty="0" smtClean="0"/>
          </a:p>
          <a:p>
            <a:r>
              <a:rPr lang="en-US" dirty="0" smtClean="0"/>
              <a:t>Support </a:t>
            </a:r>
            <a:r>
              <a:rPr lang="en-US" dirty="0" smtClean="0"/>
              <a:t>all services </a:t>
            </a:r>
            <a:r>
              <a:rPr lang="en-US" dirty="0" smtClean="0"/>
              <a:t>by creating a certificate</a:t>
            </a:r>
          </a:p>
          <a:p>
            <a:r>
              <a:rPr lang="en-US" dirty="0" smtClean="0"/>
              <a:t>Provide own (internal) </a:t>
            </a:r>
            <a:r>
              <a:rPr lang="en-US" dirty="0" err="1" smtClean="0"/>
              <a:t>IdP</a:t>
            </a:r>
            <a:r>
              <a:rPr lang="en-US" dirty="0" smtClean="0"/>
              <a:t> supporting users with no other </a:t>
            </a:r>
            <a:r>
              <a:rPr lang="en-US" dirty="0" err="1" smtClean="0"/>
              <a:t>IdP</a:t>
            </a:r>
            <a:endParaRPr lang="en-US" dirty="0" smtClean="0"/>
          </a:p>
          <a:p>
            <a:r>
              <a:rPr lang="en-US" dirty="0" smtClean="0"/>
              <a:t>Make use of external attributes</a:t>
            </a:r>
          </a:p>
          <a:p>
            <a:r>
              <a:rPr lang="en-US" dirty="0" smtClean="0"/>
              <a:t>Supplement with internal attributes</a:t>
            </a:r>
          </a:p>
          <a:p>
            <a:r>
              <a:rPr lang="en-US" dirty="0" smtClean="0"/>
              <a:t>Communicate attributes to resources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1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Future </a:t>
            </a:r>
            <a:r>
              <a:rPr lang="en-GB" dirty="0" smtClean="0"/>
              <a:t>(</a:t>
            </a:r>
            <a:r>
              <a:rPr lang="en-GB" i="1" dirty="0" smtClean="0"/>
              <a:t>i.e., </a:t>
            </a:r>
            <a:r>
              <a:rPr lang="en-GB" dirty="0" smtClean="0"/>
              <a:t>long term)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Managing identities – user perspective</a:t>
            </a:r>
          </a:p>
          <a:p>
            <a:pPr lvl="1"/>
            <a:r>
              <a:rPr lang="en-GB" dirty="0" smtClean="0"/>
              <a:t>Remembering passwords</a:t>
            </a:r>
          </a:p>
          <a:p>
            <a:pPr lvl="1"/>
            <a:r>
              <a:rPr lang="en-GB" dirty="0" smtClean="0"/>
              <a:t>Remembering usernames!</a:t>
            </a:r>
          </a:p>
          <a:p>
            <a:pPr lvl="1"/>
            <a:r>
              <a:rPr lang="en-GB" dirty="0" smtClean="0"/>
              <a:t>Where to log in</a:t>
            </a:r>
          </a:p>
          <a:p>
            <a:r>
              <a:rPr lang="en-GB" dirty="0" smtClean="0"/>
              <a:t>Service provider perspective</a:t>
            </a:r>
          </a:p>
          <a:p>
            <a:pPr lvl="1"/>
            <a:r>
              <a:rPr lang="en-GB" dirty="0" smtClean="0"/>
              <a:t>Accuracy of account information</a:t>
            </a:r>
          </a:p>
          <a:p>
            <a:pPr lvl="1"/>
            <a:r>
              <a:rPr lang="en-GB" dirty="0" smtClean="0"/>
              <a:t>Email addresses</a:t>
            </a:r>
          </a:p>
          <a:p>
            <a:pPr lvl="1"/>
            <a:r>
              <a:rPr lang="en-GB" dirty="0" smtClean="0"/>
              <a:t>Reuse of </a:t>
            </a:r>
            <a:r>
              <a:rPr lang="en-GB" dirty="0" smtClean="0"/>
              <a:t>credentials</a:t>
            </a:r>
          </a:p>
          <a:p>
            <a:r>
              <a:rPr lang="en-GB" dirty="0" smtClean="0"/>
              <a:t>(R)evolution of technology, protocols, crypto, …</a:t>
            </a:r>
          </a:p>
          <a:p>
            <a:r>
              <a:rPr lang="en-GB" dirty="0" smtClean="0"/>
              <a:t>And keeping track of emerging protocols, standards, best practices, interoperation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lIns="131674" tIns="65837" rIns="131674" bIns="65837"/>
          <a:lstStyle/>
          <a:p>
            <a:fld id="{7A664348-DC2E-4C46-A357-1ED243B754D0}" type="slidenum">
              <a:rPr lang="es-ES" smtClean="0"/>
              <a:t>50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44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Federated Identity Management – Step 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Technology</a:t>
            </a:r>
          </a:p>
          <a:p>
            <a:pPr lvl="1"/>
            <a:r>
              <a:rPr lang="en-US" dirty="0" smtClean="0"/>
              <a:t>SAML2, X.509, </a:t>
            </a:r>
            <a:r>
              <a:rPr lang="en-US" dirty="0" err="1" smtClean="0"/>
              <a:t>OpenID</a:t>
            </a:r>
            <a:r>
              <a:rPr lang="en-US" dirty="0" smtClean="0"/>
              <a:t>, </a:t>
            </a:r>
            <a:r>
              <a:rPr lang="en-US" dirty="0" err="1" smtClean="0"/>
              <a:t>OpenID</a:t>
            </a:r>
            <a:r>
              <a:rPr lang="en-US" dirty="0" smtClean="0"/>
              <a:t> Connect, OAuth2, Moonshot/RADIUS, WS-Trust / </a:t>
            </a:r>
            <a:r>
              <a:rPr lang="en-US" dirty="0" smtClean="0"/>
              <a:t>WS-Federation</a:t>
            </a:r>
          </a:p>
          <a:p>
            <a:r>
              <a:rPr lang="en-US" dirty="0" smtClean="0"/>
              <a:t>Usability</a:t>
            </a:r>
            <a:endParaRPr lang="en-US" dirty="0" smtClean="0"/>
          </a:p>
          <a:p>
            <a:r>
              <a:rPr lang="en-US" dirty="0" smtClean="0"/>
              <a:t>Supporting software</a:t>
            </a:r>
          </a:p>
          <a:p>
            <a:pPr lvl="1"/>
            <a:r>
              <a:rPr lang="en-US" dirty="0" err="1" smtClean="0"/>
              <a:t>SimpleSAMLPhp</a:t>
            </a:r>
            <a:r>
              <a:rPr lang="en-US" dirty="0" smtClean="0"/>
              <a:t> – used by </a:t>
            </a:r>
            <a:r>
              <a:rPr lang="en-US" dirty="0" smtClean="0"/>
              <a:t>Contrail; Apache </a:t>
            </a:r>
            <a:r>
              <a:rPr lang="en-US" dirty="0" err="1" smtClean="0"/>
              <a:t>Oltu</a:t>
            </a:r>
            <a:r>
              <a:rPr lang="en-US" dirty="0"/>
              <a:t> (née </a:t>
            </a:r>
            <a:r>
              <a:rPr lang="en-US" dirty="0" smtClean="0"/>
              <a:t>Amber)</a:t>
            </a:r>
            <a:endParaRPr lang="en-US" dirty="0" smtClean="0"/>
          </a:p>
          <a:p>
            <a:r>
              <a:rPr lang="en-US" dirty="0" err="1" smtClean="0"/>
              <a:t>LoA</a:t>
            </a:r>
            <a:r>
              <a:rPr lang="en-US" dirty="0" smtClean="0"/>
              <a:t> – no one size fits all...</a:t>
            </a:r>
          </a:p>
          <a:p>
            <a:pPr lvl="1"/>
            <a:r>
              <a:rPr lang="en-US" dirty="0" smtClean="0"/>
              <a:t>User’s abilities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LoA</a:t>
            </a:r>
            <a:endParaRPr lang="en-US" dirty="0" smtClean="0"/>
          </a:p>
          <a:p>
            <a:pPr lvl="1"/>
            <a:r>
              <a:rPr lang="en-US" dirty="0" smtClean="0"/>
              <a:t>Canned queries with little </a:t>
            </a:r>
            <a:r>
              <a:rPr lang="en-US" dirty="0" smtClean="0"/>
              <a:t>authentication (portal policy group)</a:t>
            </a:r>
            <a:endParaRPr lang="en-US" dirty="0" smtClean="0"/>
          </a:p>
          <a:p>
            <a:pPr lvl="1"/>
            <a:r>
              <a:rPr lang="en-US" dirty="0" smtClean="0"/>
              <a:t>To access to sensitive data</a:t>
            </a:r>
          </a:p>
          <a:p>
            <a:r>
              <a:rPr lang="en-US" dirty="0" smtClean="0"/>
              <a:t>Building trust in the infrastructure</a:t>
            </a:r>
          </a:p>
          <a:p>
            <a:r>
              <a:rPr lang="en-US" dirty="0" smtClean="0"/>
              <a:t>Privacy (and other legal constraints)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Federated Identity Management</a:t>
            </a:r>
            <a:br>
              <a:rPr lang="en-US" dirty="0" smtClean="0"/>
            </a:br>
            <a:r>
              <a:rPr lang="en-US" dirty="0" smtClean="0"/>
              <a:t>- Building Federations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Determining policies</a:t>
            </a:r>
          </a:p>
          <a:p>
            <a:pPr lvl="1"/>
            <a:r>
              <a:rPr lang="en-US" dirty="0" smtClean="0"/>
              <a:t>Strong enough to make SPs happy...</a:t>
            </a:r>
          </a:p>
          <a:p>
            <a:pPr lvl="1"/>
            <a:r>
              <a:rPr lang="en-US" dirty="0" smtClean="0"/>
              <a:t>Not so strong </a:t>
            </a:r>
            <a:r>
              <a:rPr lang="en-US" dirty="0" err="1" smtClean="0"/>
              <a:t>IdPs</a:t>
            </a:r>
            <a:r>
              <a:rPr lang="en-US" dirty="0" smtClean="0"/>
              <a:t> can’t join</a:t>
            </a:r>
          </a:p>
          <a:p>
            <a:r>
              <a:rPr lang="en-US" dirty="0" smtClean="0"/>
              <a:t>Processes for resolving incidents between parties</a:t>
            </a:r>
          </a:p>
          <a:p>
            <a:r>
              <a:rPr lang="en-US" dirty="0" smtClean="0"/>
              <a:t>Determining the data release policies (see </a:t>
            </a:r>
            <a:r>
              <a:rPr lang="en-US" dirty="0" err="1" smtClean="0"/>
              <a:t>LoA</a:t>
            </a:r>
            <a:r>
              <a:rPr lang="en-US" dirty="0" smtClean="0"/>
              <a:t>, later)</a:t>
            </a:r>
          </a:p>
          <a:p>
            <a:r>
              <a:rPr lang="en-US" dirty="0" smtClean="0"/>
              <a:t>Publishing federation goals</a:t>
            </a:r>
          </a:p>
          <a:p>
            <a:r>
              <a:rPr lang="en-US" dirty="0" smtClean="0"/>
              <a:t>Support infrastructure</a:t>
            </a:r>
          </a:p>
          <a:p>
            <a:r>
              <a:rPr lang="en-US" dirty="0" smtClean="0"/>
              <a:t>Training events</a:t>
            </a:r>
          </a:p>
          <a:p>
            <a:r>
              <a:rPr lang="en-US" dirty="0" smtClean="0"/>
              <a:t>Sustainability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Exercise: </a:t>
            </a:r>
            <a:r>
              <a:rPr lang="en-US" dirty="0" err="1" smtClean="0"/>
              <a:t>LoA</a:t>
            </a:r>
            <a:r>
              <a:rPr lang="en-US" dirty="0" smtClean="0"/>
              <a:t> – What determines the </a:t>
            </a:r>
            <a:r>
              <a:rPr lang="en-US" dirty="0" err="1" smtClean="0"/>
              <a:t>LoA</a:t>
            </a:r>
            <a:r>
              <a:rPr lang="en-US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Original identity vetting</a:t>
            </a:r>
          </a:p>
          <a:p>
            <a:pPr lvl="1"/>
            <a:r>
              <a:rPr lang="en-US" dirty="0" smtClean="0"/>
              <a:t>What sort of IDs were shown?</a:t>
            </a:r>
          </a:p>
          <a:p>
            <a:pPr lvl="1"/>
            <a:r>
              <a:rPr lang="en-US" dirty="0" smtClean="0"/>
              <a:t>Who checked them?</a:t>
            </a:r>
          </a:p>
          <a:p>
            <a:pPr lvl="1"/>
            <a:r>
              <a:rPr lang="en-US" dirty="0" smtClean="0"/>
              <a:t>Was an audit trail kept?</a:t>
            </a:r>
          </a:p>
          <a:p>
            <a:pPr lvl="1"/>
            <a:r>
              <a:rPr lang="en-US" dirty="0" smtClean="0"/>
              <a:t>Are the records accessible to investigators?</a:t>
            </a:r>
          </a:p>
          <a:p>
            <a:r>
              <a:rPr lang="en-US" dirty="0" smtClean="0"/>
              <a:t>Secrecy</a:t>
            </a:r>
          </a:p>
          <a:p>
            <a:pPr lvl="1"/>
            <a:r>
              <a:rPr lang="en-US" dirty="0" smtClean="0"/>
              <a:t>Type of secret</a:t>
            </a:r>
          </a:p>
          <a:p>
            <a:pPr lvl="1"/>
            <a:r>
              <a:rPr lang="en-US" dirty="0" smtClean="0"/>
              <a:t>How is the secret protected (usu. password)?</a:t>
            </a:r>
          </a:p>
          <a:p>
            <a:pPr lvl="1"/>
            <a:r>
              <a:rPr lang="en-US" dirty="0" smtClean="0"/>
              <a:t>How strong should it be?</a:t>
            </a:r>
          </a:p>
          <a:p>
            <a:pPr lvl="1"/>
            <a:r>
              <a:rPr lang="en-US" dirty="0" smtClean="0"/>
              <a:t>Is it changed regularly?</a:t>
            </a:r>
          </a:p>
          <a:p>
            <a:pPr lvl="1"/>
            <a:r>
              <a:rPr lang="en-US" dirty="0" smtClean="0"/>
              <a:t>How to prove possession?  Zero Knowledge, OTP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Exercise: </a:t>
            </a:r>
            <a:r>
              <a:rPr lang="en-US" dirty="0" err="1" smtClean="0"/>
              <a:t>LoA</a:t>
            </a:r>
            <a:r>
              <a:rPr lang="en-US" dirty="0" smtClean="0"/>
              <a:t> – What determines the </a:t>
            </a:r>
            <a:r>
              <a:rPr lang="en-US" dirty="0" err="1" smtClean="0"/>
              <a:t>LoA</a:t>
            </a:r>
            <a:r>
              <a:rPr lang="en-US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Attributes</a:t>
            </a:r>
          </a:p>
          <a:p>
            <a:pPr lvl="1"/>
            <a:r>
              <a:rPr lang="en-US" dirty="0" smtClean="0"/>
              <a:t>Which attributes are published?</a:t>
            </a:r>
          </a:p>
          <a:p>
            <a:pPr lvl="1"/>
            <a:r>
              <a:rPr lang="en-US" dirty="0" smtClean="0"/>
              <a:t>How is the accuracy maintained?</a:t>
            </a:r>
          </a:p>
          <a:p>
            <a:pPr lvl="1"/>
            <a:r>
              <a:rPr lang="en-US" dirty="0" smtClean="0"/>
              <a:t>Who can set/change the attributes?</a:t>
            </a:r>
          </a:p>
          <a:p>
            <a:r>
              <a:rPr lang="en-US" dirty="0" smtClean="0"/>
              <a:t>Federation Policies</a:t>
            </a:r>
          </a:p>
          <a:p>
            <a:pPr lvl="1"/>
            <a:r>
              <a:rPr lang="en-US" dirty="0" smtClean="0"/>
              <a:t>Resolution of incidents</a:t>
            </a:r>
          </a:p>
          <a:p>
            <a:pPr lvl="1"/>
            <a:r>
              <a:rPr lang="en-US" dirty="0" smtClean="0"/>
              <a:t>Minimal requirements for </a:t>
            </a:r>
            <a:r>
              <a:rPr lang="en-US" dirty="0" err="1" smtClean="0"/>
              <a:t>IdPs</a:t>
            </a:r>
            <a:r>
              <a:rPr lang="en-US" dirty="0" smtClean="0"/>
              <a:t> and SPs</a:t>
            </a:r>
          </a:p>
          <a:p>
            <a:pPr lvl="1"/>
            <a:r>
              <a:rPr lang="en-US" dirty="0" smtClean="0"/>
              <a:t>Processing of federation data</a:t>
            </a:r>
          </a:p>
          <a:p>
            <a:pPr lvl="1"/>
            <a:r>
              <a:rPr lang="en-US" dirty="0" smtClean="0"/>
              <a:t>Federation metadata – repository, requirements</a:t>
            </a:r>
          </a:p>
          <a:p>
            <a:r>
              <a:rPr lang="en-US" dirty="0" smtClean="0"/>
              <a:t>Account status</a:t>
            </a:r>
          </a:p>
          <a:p>
            <a:pPr lvl="1"/>
            <a:r>
              <a:rPr lang="en-US" dirty="0" smtClean="0"/>
              <a:t>What else does the remote account protect?</a:t>
            </a:r>
          </a:p>
          <a:p>
            <a:pPr lvl="1"/>
            <a:r>
              <a:rPr lang="en-US" dirty="0" smtClean="0"/>
              <a:t>Is the link severed when users leave? </a:t>
            </a:r>
          </a:p>
          <a:p>
            <a:pPr lvl="1"/>
            <a:r>
              <a:rPr lang="en-US" dirty="0" smtClean="0"/>
              <a:t>Persistency?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Exercise: </a:t>
            </a:r>
            <a:r>
              <a:rPr lang="en-US" dirty="0" err="1" smtClean="0"/>
              <a:t>LoA</a:t>
            </a:r>
            <a:r>
              <a:rPr lang="en-US" dirty="0" smtClean="0"/>
              <a:t> – What determines the </a:t>
            </a:r>
            <a:r>
              <a:rPr lang="en-US" dirty="0" err="1" smtClean="0"/>
              <a:t>LoA</a:t>
            </a:r>
            <a:r>
              <a:rPr lang="en-US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Cryptographic security</a:t>
            </a:r>
          </a:p>
          <a:p>
            <a:pPr lvl="1"/>
            <a:r>
              <a:rPr lang="en-US" dirty="0" smtClean="0"/>
              <a:t>Strength of algorithms (e.g. MD5 </a:t>
            </a:r>
            <a:r>
              <a:rPr lang="en-US" dirty="0" smtClean="0">
                <a:sym typeface="Wingdings" pitchFamily="2" charset="2"/>
              </a:rPr>
              <a:t> SHA1  SHA2)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Generation of key material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Storing/Transporting/Activating/Deactivating /Destroying key material</a:t>
            </a:r>
          </a:p>
          <a:p>
            <a:r>
              <a:rPr lang="en-US" dirty="0" smtClean="0"/>
              <a:t>Uniqueness of user/name</a:t>
            </a:r>
          </a:p>
          <a:p>
            <a:pPr lvl="1"/>
            <a:r>
              <a:rPr lang="en-US" dirty="0" smtClean="0"/>
              <a:t>How is uniqueness ensured</a:t>
            </a:r>
          </a:p>
          <a:p>
            <a:r>
              <a:rPr lang="en-US" dirty="0" smtClean="0"/>
              <a:t>Name: Anonymity, </a:t>
            </a:r>
            <a:r>
              <a:rPr lang="en-US" dirty="0" err="1" smtClean="0"/>
              <a:t>Pseudonymity</a:t>
            </a:r>
            <a:r>
              <a:rPr lang="en-US" dirty="0" smtClean="0"/>
              <a:t>, Chosen name, Authenticated name</a:t>
            </a:r>
          </a:p>
          <a:p>
            <a:r>
              <a:rPr lang="en-US" dirty="0" smtClean="0"/>
              <a:t>Processes and procedures</a:t>
            </a:r>
          </a:p>
          <a:p>
            <a:pPr lvl="1"/>
            <a:r>
              <a:rPr lang="en-US" dirty="0" smtClean="0"/>
              <a:t>Cf. CP/CPS – RFC </a:t>
            </a:r>
            <a:r>
              <a:rPr lang="en-US" dirty="0" smtClean="0"/>
              <a:t>3647</a:t>
            </a:r>
          </a:p>
          <a:p>
            <a:pPr lvl="1"/>
            <a:r>
              <a:rPr lang="en-US" dirty="0" smtClean="0"/>
              <a:t>Certification</a:t>
            </a:r>
            <a:endParaRPr lang="en-US" dirty="0" smtClean="0"/>
          </a:p>
          <a:p>
            <a:r>
              <a:rPr lang="en-US" dirty="0" smtClean="0"/>
              <a:t>Mechanics of delegation (identity, attributes)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– Who determines the trust?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Apache </a:t>
            </a:r>
            <a:r>
              <a:rPr lang="en-US" dirty="0" err="1" smtClean="0"/>
              <a:t>snakeoil</a:t>
            </a:r>
            <a:r>
              <a:rPr lang="en-US" dirty="0" smtClean="0"/>
              <a:t> CA</a:t>
            </a:r>
          </a:p>
          <a:p>
            <a:r>
              <a:rPr lang="en-US" dirty="0" smtClean="0"/>
              <a:t>Browser </a:t>
            </a:r>
            <a:r>
              <a:rPr lang="en-US" dirty="0" err="1" smtClean="0"/>
              <a:t>keystores</a:t>
            </a:r>
            <a:endParaRPr lang="en-US" dirty="0" smtClean="0"/>
          </a:p>
          <a:p>
            <a:r>
              <a:rPr lang="en-US" dirty="0" smtClean="0"/>
              <a:t>IGTF processes (www.igtf.net)</a:t>
            </a:r>
          </a:p>
          <a:p>
            <a:endParaRPr lang="en-US" dirty="0" smtClean="0"/>
          </a:p>
          <a:p>
            <a:r>
              <a:rPr lang="en-US" dirty="0" smtClean="0"/>
              <a:t>Distributed infrastructures – who decides?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Exercise – hands on!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Get a machine – in the cloud, or somewhere</a:t>
            </a:r>
          </a:p>
          <a:p>
            <a:r>
              <a:rPr lang="en-GB" dirty="0" smtClean="0"/>
              <a:t>Set up a web server/front-end (Apache, Tomcat, …)</a:t>
            </a:r>
          </a:p>
          <a:p>
            <a:pPr lvl="1"/>
            <a:r>
              <a:rPr lang="en-GB" dirty="0" smtClean="0"/>
              <a:t>Use whichever you have most experience configuring</a:t>
            </a:r>
          </a:p>
          <a:p>
            <a:r>
              <a:rPr lang="en-GB" dirty="0" smtClean="0"/>
              <a:t>Set up to use XLAB’s Contrail authentication service</a:t>
            </a:r>
          </a:p>
          <a:p>
            <a:pPr lvl="1"/>
            <a:r>
              <a:rPr lang="en-GB" dirty="0" smtClean="0"/>
              <a:t>Redirect to Authentication Bridge</a:t>
            </a:r>
          </a:p>
          <a:p>
            <a:pPr lvl="1"/>
            <a:r>
              <a:rPr lang="en-GB" dirty="0" smtClean="0"/>
              <a:t>Display access token (need to register client id)</a:t>
            </a:r>
          </a:p>
          <a:p>
            <a:pPr lvl="1"/>
            <a:r>
              <a:rPr lang="en-GB" dirty="0" smtClean="0"/>
              <a:t>Use access token to obtain certificate</a:t>
            </a:r>
          </a:p>
          <a:p>
            <a:pPr lvl="1"/>
            <a:r>
              <a:rPr lang="en-GB" dirty="0" smtClean="0"/>
              <a:t>Extract SAML assertion</a:t>
            </a:r>
          </a:p>
          <a:p>
            <a:pPr lvl="1"/>
            <a:r>
              <a:rPr lang="en-GB" dirty="0" smtClean="0"/>
              <a:t>Check SAML assertion</a:t>
            </a:r>
          </a:p>
          <a:p>
            <a:pPr lvl="1"/>
            <a:r>
              <a:rPr lang="en-GB" dirty="0" smtClean="0"/>
              <a:t>Use information in the assertion for access control</a:t>
            </a:r>
          </a:p>
          <a:p>
            <a:r>
              <a:rPr lang="en-GB" dirty="0" smtClean="0"/>
              <a:t>What would be needed to put this into production?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718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FIM 3</a:t>
            </a:r>
            <a:r>
              <a:rPr lang="en-US" baseline="30000" dirty="0" smtClean="0"/>
              <a:t>rd</a:t>
            </a:r>
            <a:r>
              <a:rPr lang="en-US" dirty="0" smtClean="0"/>
              <a:t> workshop report </a:t>
            </a:r>
            <a:r>
              <a:rPr lang="en-US" dirty="0" smtClean="0"/>
              <a:t>(supporting material?)</a:t>
            </a:r>
            <a:endParaRPr lang="en-US" dirty="0" smtClean="0"/>
          </a:p>
          <a:p>
            <a:pPr lvl="1"/>
            <a:r>
              <a:rPr lang="en-US" dirty="0" smtClean="0"/>
              <a:t>Workshop report, April 2013</a:t>
            </a:r>
          </a:p>
          <a:p>
            <a:r>
              <a:rPr lang="en-US" dirty="0" err="1" smtClean="0"/>
              <a:t>Terena</a:t>
            </a:r>
            <a:r>
              <a:rPr lang="en-US" dirty="0" smtClean="0"/>
              <a:t> (www.terena.org)</a:t>
            </a:r>
          </a:p>
          <a:p>
            <a:pPr lvl="1"/>
            <a:r>
              <a:rPr lang="en-US" dirty="0" smtClean="0"/>
              <a:t>AAA design study – published!</a:t>
            </a:r>
          </a:p>
          <a:p>
            <a:pPr lvl="1"/>
            <a:r>
              <a:rPr lang="en-US" dirty="0" err="1" smtClean="0"/>
              <a:t>Terena</a:t>
            </a:r>
            <a:r>
              <a:rPr lang="en-US" dirty="0" smtClean="0"/>
              <a:t> REFEDS (education)</a:t>
            </a:r>
          </a:p>
          <a:p>
            <a:r>
              <a:rPr lang="en-US" dirty="0" err="1" smtClean="0"/>
              <a:t>eduGain</a:t>
            </a:r>
            <a:r>
              <a:rPr lang="en-US" dirty="0" smtClean="0"/>
              <a:t> – metadata requirements, policies</a:t>
            </a:r>
          </a:p>
          <a:p>
            <a:pPr lvl="1"/>
            <a:r>
              <a:rPr lang="en-US" dirty="0" smtClean="0"/>
              <a:t>“GEANT 3+”</a:t>
            </a:r>
          </a:p>
          <a:p>
            <a:r>
              <a:rPr lang="en-US" dirty="0" smtClean="0"/>
              <a:t>IGTF – www.igtf.net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1"/>
          <p:cNvSpPr>
            <a:spLocks/>
          </p:cNvSpPr>
          <p:nvPr/>
        </p:nvSpPr>
        <p:spPr bwMode="auto">
          <a:xfrm>
            <a:off x="6715020" y="6283469"/>
            <a:ext cx="5864535" cy="29512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ts val="200"/>
              </a:spcBef>
              <a:tabLst>
                <a:tab pos="152400" algn="l"/>
                <a:tab pos="482600" algn="l"/>
              </a:tabLst>
            </a:pPr>
            <a:r>
              <a:rPr lang="en-US" sz="1800">
                <a:solidFill>
                  <a:schemeClr val="tx1"/>
                </a:solidFill>
                <a:ea typeface="Gill Sans"/>
                <a:cs typeface="Gill Sans"/>
              </a:rPr>
              <a:t>Funded under: FP7 (Seventh Framework Programme)</a:t>
            </a:r>
            <a:endParaRPr lang="en-US" sz="4400">
              <a:solidFill>
                <a:schemeClr val="tx1"/>
              </a:solidFill>
              <a:ea typeface="Gill Sans"/>
              <a:cs typeface="Gill Sans"/>
            </a:endParaRPr>
          </a:p>
          <a:p>
            <a:pPr>
              <a:spcBef>
                <a:spcPts val="200"/>
              </a:spcBef>
              <a:tabLst>
                <a:tab pos="152400" algn="l"/>
                <a:tab pos="482600" algn="l"/>
              </a:tabLst>
            </a:pPr>
            <a:r>
              <a:rPr lang="en-US" sz="1800">
                <a:solidFill>
                  <a:schemeClr val="tx1"/>
                </a:solidFill>
                <a:ea typeface="Gill Sans"/>
                <a:cs typeface="Gill Sans"/>
              </a:rPr>
              <a:t>Area: Internet of Services, Software &amp; virtualization (ICT-2009.1.2)</a:t>
            </a:r>
            <a:endParaRPr lang="en-US" sz="4400">
              <a:solidFill>
                <a:schemeClr val="tx1"/>
              </a:solidFill>
              <a:ea typeface="Gill Sans"/>
              <a:cs typeface="Gill Sans"/>
            </a:endParaRPr>
          </a:p>
          <a:p>
            <a:pPr>
              <a:spcBef>
                <a:spcPts val="200"/>
              </a:spcBef>
              <a:tabLst>
                <a:tab pos="152400" algn="l"/>
                <a:tab pos="482600" algn="l"/>
              </a:tabLst>
            </a:pPr>
            <a:r>
              <a:rPr lang="en-US" sz="1800">
                <a:solidFill>
                  <a:schemeClr val="tx1"/>
                </a:solidFill>
                <a:ea typeface="Gill Sans"/>
                <a:cs typeface="Gill Sans"/>
              </a:rPr>
              <a:t>Project reference: 257438</a:t>
            </a:r>
            <a:endParaRPr lang="en-US" sz="4400">
              <a:solidFill>
                <a:schemeClr val="tx1"/>
              </a:solidFill>
              <a:ea typeface="Gill Sans"/>
              <a:cs typeface="Gill Sans"/>
            </a:endParaRPr>
          </a:p>
          <a:p>
            <a:pPr>
              <a:spcBef>
                <a:spcPts val="200"/>
              </a:spcBef>
              <a:tabLst>
                <a:tab pos="152400" algn="l"/>
                <a:tab pos="482600" algn="l"/>
              </a:tabLst>
            </a:pPr>
            <a:r>
              <a:rPr lang="en-US" sz="1800">
                <a:solidFill>
                  <a:schemeClr val="tx1"/>
                </a:solidFill>
                <a:ea typeface="Gill Sans"/>
                <a:cs typeface="Gill Sans"/>
              </a:rPr>
              <a:t>Total cost: 11,29 million euro</a:t>
            </a:r>
            <a:endParaRPr lang="en-US" sz="4400">
              <a:solidFill>
                <a:schemeClr val="tx1"/>
              </a:solidFill>
              <a:ea typeface="Gill Sans"/>
              <a:cs typeface="Gill Sans"/>
            </a:endParaRPr>
          </a:p>
          <a:p>
            <a:pPr>
              <a:spcBef>
                <a:spcPts val="200"/>
              </a:spcBef>
              <a:tabLst>
                <a:tab pos="152400" algn="l"/>
                <a:tab pos="482600" algn="l"/>
              </a:tabLst>
            </a:pPr>
            <a:r>
              <a:rPr lang="en-US" sz="1800">
                <a:solidFill>
                  <a:schemeClr val="tx1"/>
                </a:solidFill>
                <a:ea typeface="Gill Sans"/>
                <a:cs typeface="Gill Sans"/>
              </a:rPr>
              <a:t>EU contribution: 8,3 million euro</a:t>
            </a:r>
            <a:endParaRPr lang="en-US" sz="4400">
              <a:solidFill>
                <a:schemeClr val="tx1"/>
              </a:solidFill>
              <a:ea typeface="Gill Sans"/>
              <a:cs typeface="Gill Sans"/>
            </a:endParaRPr>
          </a:p>
          <a:p>
            <a:pPr>
              <a:spcBef>
                <a:spcPts val="200"/>
              </a:spcBef>
              <a:tabLst>
                <a:tab pos="152400" algn="l"/>
                <a:tab pos="482600" algn="l"/>
              </a:tabLst>
            </a:pPr>
            <a:r>
              <a:rPr lang="en-US" sz="1800">
                <a:solidFill>
                  <a:schemeClr val="tx1"/>
                </a:solidFill>
                <a:ea typeface="Gill Sans"/>
                <a:cs typeface="Gill Sans"/>
              </a:rPr>
              <a:t>Execution: From 2010-10-01 untill 2013-09-30</a:t>
            </a:r>
            <a:endParaRPr lang="en-US" sz="4400">
              <a:solidFill>
                <a:schemeClr val="tx1"/>
              </a:solidFill>
              <a:ea typeface="Gill Sans"/>
              <a:cs typeface="Gill Sans"/>
            </a:endParaRPr>
          </a:p>
          <a:p>
            <a:pPr>
              <a:spcBef>
                <a:spcPts val="200"/>
              </a:spcBef>
              <a:tabLst>
                <a:tab pos="152400" algn="l"/>
                <a:tab pos="482600" algn="l"/>
              </a:tabLst>
            </a:pPr>
            <a:r>
              <a:rPr lang="en-US" sz="1800">
                <a:solidFill>
                  <a:schemeClr val="tx1"/>
                </a:solidFill>
                <a:ea typeface="Gill Sans"/>
                <a:cs typeface="Gill Sans"/>
              </a:rPr>
              <a:t>Duration: 36 months</a:t>
            </a:r>
            <a:endParaRPr lang="en-US" sz="4400">
              <a:solidFill>
                <a:schemeClr val="tx1"/>
              </a:solidFill>
              <a:ea typeface="Gill Sans"/>
              <a:cs typeface="Gill Sans"/>
            </a:endParaRPr>
          </a:p>
          <a:p>
            <a:pPr>
              <a:spcBef>
                <a:spcPts val="200"/>
              </a:spcBef>
              <a:tabLst>
                <a:tab pos="152400" algn="l"/>
                <a:tab pos="482600" algn="l"/>
              </a:tabLst>
            </a:pPr>
            <a:r>
              <a:rPr lang="en-US" sz="1800">
                <a:solidFill>
                  <a:schemeClr val="tx1"/>
                </a:solidFill>
                <a:ea typeface="Gill Sans"/>
                <a:cs typeface="Gill Sans"/>
              </a:rPr>
              <a:t>Contract type: Collaborative project (generic)</a:t>
            </a: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2426" y="1031712"/>
            <a:ext cx="3644706" cy="15369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8437" name="Rectangle 3"/>
          <p:cNvSpPr>
            <a:spLocks/>
          </p:cNvSpPr>
          <p:nvPr/>
        </p:nvSpPr>
        <p:spPr bwMode="auto">
          <a:xfrm>
            <a:off x="6643618" y="5284457"/>
            <a:ext cx="4265116" cy="850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2600">
                <a:solidFill>
                  <a:schemeClr val="tx1"/>
                </a:solidFill>
                <a:latin typeface="American Typewriter"/>
                <a:ea typeface="American Typewriter"/>
                <a:cs typeface="American Typewriter"/>
                <a:sym typeface="American Typewriter"/>
              </a:rPr>
              <a:t>contrail</a:t>
            </a:r>
            <a:r>
              <a:rPr lang="en-US" sz="2200">
                <a:solidFill>
                  <a:schemeClr val="tx1"/>
                </a:solidFill>
                <a:latin typeface="Helvetica" pitchFamily="34" charset="0"/>
                <a:cs typeface="Helvetica" pitchFamily="34" charset="0"/>
                <a:sym typeface="Helvetica" pitchFamily="34" charset="0"/>
              </a:rPr>
              <a:t> is co-funded by the </a:t>
            </a:r>
          </a:p>
          <a:p>
            <a:r>
              <a:rPr lang="en-US" sz="2200">
                <a:solidFill>
                  <a:schemeClr val="tx1"/>
                </a:solidFill>
                <a:latin typeface="Helvetica" pitchFamily="34" charset="0"/>
                <a:cs typeface="Helvetica" pitchFamily="34" charset="0"/>
                <a:sym typeface="Helvetica" pitchFamily="34" charset="0"/>
              </a:rPr>
              <a:t>EC 7th Framework Programme</a:t>
            </a:r>
          </a:p>
        </p:txBody>
      </p:sp>
      <p:pic>
        <p:nvPicPr>
          <p:cNvPr id="1843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18" y="4099051"/>
            <a:ext cx="1604178" cy="11232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843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96948" y="4085971"/>
            <a:ext cx="1340783" cy="112490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8440" name="Tekstvak 7"/>
          <p:cNvSpPr txBox="1">
            <a:spLocks noChangeArrowheads="1"/>
          </p:cNvSpPr>
          <p:nvPr/>
        </p:nvSpPr>
        <p:spPr bwMode="auto">
          <a:xfrm>
            <a:off x="452739" y="5395084"/>
            <a:ext cx="55424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4000" dirty="0">
                <a:solidFill>
                  <a:srgbClr val="00B050"/>
                </a:solidFill>
              </a:rPr>
              <a:t>http://contrail-project.eu</a:t>
            </a:r>
          </a:p>
        </p:txBody>
      </p:sp>
      <p:sp>
        <p:nvSpPr>
          <p:cNvPr id="10" name="Tijdelijke aanduiding voor voettekst 4"/>
          <p:cNvSpPr txBox="1">
            <a:spLocks/>
          </p:cNvSpPr>
          <p:nvPr/>
        </p:nvSpPr>
        <p:spPr>
          <a:xfrm>
            <a:off x="9163521" y="9384407"/>
            <a:ext cx="2304256" cy="534987"/>
          </a:xfrm>
          <a:prstGeom prst="rect">
            <a:avLst/>
          </a:prstGeom>
        </p:spPr>
        <p:txBody>
          <a:bodyPr anchor="ctr"/>
          <a:lstStyle>
            <a:lvl1pPr>
              <a:defRPr sz="2000">
                <a:solidFill>
                  <a:srgbClr val="00B050"/>
                </a:solidFill>
              </a:defRPr>
            </a:lvl1pPr>
          </a:lstStyle>
          <a:p>
            <a:pPr marL="0" marR="0" lvl="0" indent="0" algn="l" defTabSz="1316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0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contrail-project.eu</a:t>
            </a:r>
            <a:endParaRPr kumimoji="0" lang="nl-NL" sz="20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779145" y="9447276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>
                <a:solidFill>
                  <a:srgbClr val="00B050"/>
                </a:solidFill>
              </a:rPr>
              <a:t>0</a:t>
            </a:r>
            <a:fld id="{422C5165-7859-4123-B6EE-5E037C166B1B}" type="slidenum">
              <a:rPr lang="nl-NL" sz="2000" smtClean="0">
                <a:solidFill>
                  <a:srgbClr val="00B050"/>
                </a:solidFill>
              </a:rPr>
              <a:pPr algn="ctr"/>
              <a:t>59</a:t>
            </a:fld>
            <a:endParaRPr lang="nl-NL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Single Sign-On (SSO)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Single account – user is registered once</a:t>
            </a:r>
          </a:p>
          <a:p>
            <a:pPr lvl="1"/>
            <a:r>
              <a:rPr lang="en-GB" dirty="0" smtClean="0"/>
              <a:t>And the account details are kept up to date</a:t>
            </a:r>
          </a:p>
          <a:p>
            <a:r>
              <a:rPr lang="en-GB" dirty="0" smtClean="0"/>
              <a:t>Single password – one password to rule them all</a:t>
            </a:r>
          </a:p>
          <a:p>
            <a:pPr lvl="1"/>
            <a:r>
              <a:rPr lang="en-GB" dirty="0" smtClean="0"/>
              <a:t>Can be modified (or reset) in a </a:t>
            </a:r>
            <a:r>
              <a:rPr lang="en-GB" i="1" dirty="0" smtClean="0"/>
              <a:t>single location</a:t>
            </a:r>
          </a:p>
          <a:p>
            <a:pPr lvl="1"/>
            <a:r>
              <a:rPr lang="en-GB" dirty="0" smtClean="0"/>
              <a:t>Accepted by multiple service providers</a:t>
            </a:r>
          </a:p>
          <a:p>
            <a:r>
              <a:rPr lang="en-GB" dirty="0" smtClean="0"/>
              <a:t>Single login – only need to type password once</a:t>
            </a:r>
          </a:p>
          <a:p>
            <a:pPr lvl="1"/>
            <a:r>
              <a:rPr lang="en-GB" dirty="0" smtClean="0"/>
              <a:t>(Until it times out or something)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619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(Other) High Level Goals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Usable… users are often non-technical</a:t>
            </a:r>
          </a:p>
          <a:p>
            <a:pPr lvl="1"/>
            <a:r>
              <a:rPr lang="en-GB" dirty="0" smtClean="0"/>
              <a:t>Can’t manage X.509 certificates</a:t>
            </a:r>
          </a:p>
          <a:p>
            <a:r>
              <a:rPr lang="en-GB" dirty="0" smtClean="0"/>
              <a:t>Promote collaborations – interdisciplinary</a:t>
            </a:r>
          </a:p>
          <a:p>
            <a:r>
              <a:rPr lang="en-GB" dirty="0" smtClean="0"/>
              <a:t>Work with what communities already have</a:t>
            </a:r>
          </a:p>
          <a:p>
            <a:pPr lvl="1"/>
            <a:r>
              <a:rPr lang="en-GB" dirty="0" smtClean="0"/>
              <a:t>Unless it’s rubbish (maybe)</a:t>
            </a:r>
          </a:p>
          <a:p>
            <a:pPr lvl="1"/>
            <a:r>
              <a:rPr lang="en-GB" dirty="0" smtClean="0"/>
              <a:t>So need multi-</a:t>
            </a:r>
            <a:r>
              <a:rPr lang="en-GB" dirty="0" err="1" smtClean="0"/>
              <a:t>LoA</a:t>
            </a:r>
            <a:r>
              <a:rPr lang="en-GB" dirty="0" smtClean="0"/>
              <a:t> support </a:t>
            </a:r>
            <a:r>
              <a:rPr lang="en-GB" dirty="0" smtClean="0">
                <a:sym typeface="Wingdings" pitchFamily="2" charset="2"/>
              </a:rPr>
              <a:t>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“The Facebook generation”</a:t>
            </a:r>
          </a:p>
          <a:p>
            <a:r>
              <a:rPr lang="en-GB" dirty="0" smtClean="0">
                <a:sym typeface="Wingdings" pitchFamily="2" charset="2"/>
              </a:rPr>
              <a:t>Modular – SOA (use of standards, web services)</a:t>
            </a:r>
          </a:p>
          <a:p>
            <a:r>
              <a:rPr lang="en-GB" dirty="0" smtClean="0">
                <a:sym typeface="Wingdings" pitchFamily="2" charset="2"/>
              </a:rPr>
              <a:t>Practical rather than perfect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lIns="131674" tIns="65837" rIns="131674" bIns="65837"/>
          <a:lstStyle/>
          <a:p>
            <a:fld id="{7A664348-DC2E-4C46-A357-1ED243B754D0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118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External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Scalable (10**7 users)</a:t>
            </a:r>
          </a:p>
          <a:p>
            <a:r>
              <a:rPr lang="en-GB" dirty="0" smtClean="0"/>
              <a:t>Easy enough to use for “non-technical” users</a:t>
            </a:r>
          </a:p>
          <a:p>
            <a:r>
              <a:rPr lang="en-GB" dirty="0" smtClean="0"/>
              <a:t>Support long tail researchers (aka homeless)</a:t>
            </a:r>
          </a:p>
          <a:p>
            <a:r>
              <a:rPr lang="en-GB" dirty="0" smtClean="0"/>
              <a:t>Portal and command line login</a:t>
            </a:r>
          </a:p>
          <a:p>
            <a:r>
              <a:rPr lang="en-GB" dirty="0" smtClean="0"/>
              <a:t>Mature, robust, </a:t>
            </a:r>
            <a:r>
              <a:rPr lang="en-GB" dirty="0" err="1" smtClean="0"/>
              <a:t>performant</a:t>
            </a:r>
            <a:endParaRPr lang="en-GB" dirty="0" smtClean="0"/>
          </a:p>
          <a:p>
            <a:r>
              <a:rPr lang="en-GB" dirty="0" smtClean="0"/>
              <a:t>Standards-based</a:t>
            </a:r>
            <a:endParaRPr lang="en-GB" dirty="0"/>
          </a:p>
          <a:p>
            <a:r>
              <a:rPr lang="en-GB" dirty="0" smtClean="0"/>
              <a:t>Work with existing </a:t>
            </a:r>
            <a:r>
              <a:rPr lang="en-GB" dirty="0" smtClean="0"/>
              <a:t>practices </a:t>
            </a:r>
            <a:r>
              <a:rPr lang="en-GB" dirty="0" smtClean="0"/>
              <a:t>(if pos</a:t>
            </a:r>
            <a:r>
              <a:rPr lang="en-GB" dirty="0" smtClean="0"/>
              <a:t>.)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lIns="131674" tIns="65837" rIns="131674" bIns="65837"/>
          <a:lstStyle/>
          <a:p>
            <a:fld id="{7A664348-DC2E-4C46-A357-1ED243B754D0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954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Shibboleth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 bwMode="auto">
          <a:xfrm>
            <a:off x="1074072" y="5339285"/>
            <a:ext cx="1535421" cy="158217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1674" tIns="65837" rIns="131674" bIns="65837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900" dirty="0" smtClean="0">
                <a:latin typeface="Lucida Grande" pitchFamily="84" charset="0"/>
                <a:ea typeface="ヒラギノ角ゴ Pro W3" pitchFamily="84" charset="-128"/>
              </a:rPr>
              <a:t>User</a:t>
            </a:r>
            <a:endParaRPr lang="en-GB" sz="2900" dirty="0" smtClean="0"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9262982" y="5339285"/>
            <a:ext cx="1535421" cy="1582176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1674" tIns="65837" rIns="131674" bIns="65837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Lucida Grande" pitchFamily="84" charset="0"/>
                <a:ea typeface="ヒラギノ角ゴ Pro W3" pitchFamily="84" charset="-128"/>
              </a:rPr>
              <a:t>Web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/>
              <a:t>server</a:t>
            </a:r>
            <a:endParaRPr lang="en-GB" sz="2000" dirty="0" smtClean="0">
              <a:latin typeface="Lucida Grande" pitchFamily="84" charset="0"/>
              <a:ea typeface="ヒラギノ角ゴ Pro W3" pitchFamily="84" charset="-128"/>
            </a:endParaRPr>
          </a:p>
        </p:txBody>
      </p:sp>
      <p:cxnSp>
        <p:nvCxnSpPr>
          <p:cNvPr id="9" name="Straight Arrow Connector 8"/>
          <p:cNvCxnSpPr>
            <a:stCxn id="5" idx="6"/>
            <a:endCxn id="7" idx="2"/>
          </p:cNvCxnSpPr>
          <p:nvPr/>
        </p:nvCxnSpPr>
        <p:spPr bwMode="auto">
          <a:xfrm>
            <a:off x="2609493" y="6130373"/>
            <a:ext cx="6653489" cy="232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Oval 5"/>
          <p:cNvSpPr/>
          <p:nvPr/>
        </p:nvSpPr>
        <p:spPr bwMode="auto">
          <a:xfrm>
            <a:off x="9262982" y="2069455"/>
            <a:ext cx="1535421" cy="1582176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1674" tIns="65837" rIns="131674" bIns="65837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300" dirty="0" smtClean="0">
                <a:latin typeface="Lucida Grande" pitchFamily="84" charset="0"/>
                <a:ea typeface="ヒラギノ角ゴ Pro W3" pitchFamily="84" charset="-128"/>
              </a:rPr>
              <a:t>WAYF</a:t>
            </a:r>
            <a:endParaRPr lang="en-GB" sz="2300" dirty="0" smtClean="0"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074072" y="2069455"/>
            <a:ext cx="1535421" cy="1582176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1674" tIns="65837" rIns="131674" bIns="65837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900" dirty="0" err="1" smtClean="0">
                <a:latin typeface="Lucida Grande" pitchFamily="84" charset="0"/>
                <a:ea typeface="ヒラギノ角ゴ Pro W3" pitchFamily="84" charset="-128"/>
              </a:rPr>
              <a:t>IdP</a:t>
            </a:r>
            <a:endParaRPr lang="en-US" sz="2900" dirty="0" smtClean="0">
              <a:latin typeface="Lucida Grande" pitchFamily="84" charset="0"/>
              <a:ea typeface="ヒラギノ角ゴ Pro W3" pitchFamily="84" charset="-128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900" dirty="0" smtClean="0"/>
              <a:t>AA</a:t>
            </a:r>
            <a:endParaRPr lang="en-GB" sz="2900" dirty="0" smtClean="0">
              <a:latin typeface="Lucida Grande" pitchFamily="84" charset="0"/>
              <a:ea typeface="ヒラギノ角ゴ Pro W3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523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955</TotalTime>
  <Words>2828</Words>
  <Application>Microsoft Office PowerPoint</Application>
  <PresentationFormat>Custom</PresentationFormat>
  <Paragraphs>622</Paragraphs>
  <Slides>59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1" baseType="lpstr">
      <vt:lpstr>Aangepast ontwerp</vt:lpstr>
      <vt:lpstr>Clip</vt:lpstr>
      <vt:lpstr>Federated Identity Management</vt:lpstr>
      <vt:lpstr>Principles</vt:lpstr>
      <vt:lpstr>Principles of Federated Identity Management</vt:lpstr>
      <vt:lpstr>Principles: A(uthentication), A(uthorisation), A(ccounting) I(nfrastructure)</vt:lpstr>
      <vt:lpstr>Federated ID in Contrail – goals</vt:lpstr>
      <vt:lpstr>What is Single Sign-On (SSO)</vt:lpstr>
      <vt:lpstr>(Other) High Level Goals</vt:lpstr>
      <vt:lpstr>External Requirements</vt:lpstr>
      <vt:lpstr>Shibboleth</vt:lpstr>
      <vt:lpstr>Shibboleth</vt:lpstr>
      <vt:lpstr>Shibboleth</vt:lpstr>
      <vt:lpstr>Shibboleth</vt:lpstr>
      <vt:lpstr>Shibboleth</vt:lpstr>
      <vt:lpstr>Demo: Shib</vt:lpstr>
      <vt:lpstr>Attributes</vt:lpstr>
      <vt:lpstr>Shibboleth</vt:lpstr>
      <vt:lpstr>PowerPoint Presentation</vt:lpstr>
      <vt:lpstr>PowerPoint Presentation</vt:lpstr>
      <vt:lpstr>PowerPoint Presentation</vt:lpstr>
      <vt:lpstr>Schemata</vt:lpstr>
      <vt:lpstr>OpenID</vt:lpstr>
      <vt:lpstr>OpenID 2.0</vt:lpstr>
      <vt:lpstr>OpenID Request for authentication</vt:lpstr>
      <vt:lpstr>OpenID – Successful response</vt:lpstr>
      <vt:lpstr>Portal view – the ePTID problem</vt:lpstr>
      <vt:lpstr>Example of practical applications: GO Integration</vt:lpstr>
      <vt:lpstr>The Contrail approach – high level view</vt:lpstr>
      <vt:lpstr>Contrail ConSec/Fed architecture</vt:lpstr>
      <vt:lpstr>OAuth2-in-a-slide</vt:lpstr>
      <vt:lpstr>OAuth roles</vt:lpstr>
      <vt:lpstr>Authentication workflow</vt:lpstr>
      <vt:lpstr>How does the Contrail WAYF (auth bridge) work?</vt:lpstr>
      <vt:lpstr>Contrail WAYF vs Normal WAYF</vt:lpstr>
      <vt:lpstr>PowerPoint Presentation</vt:lpstr>
      <vt:lpstr>Community Authorisation</vt:lpstr>
      <vt:lpstr>Standards</vt:lpstr>
      <vt:lpstr>Experiences - Minor Issues</vt:lpstr>
      <vt:lpstr>Making use of the ConSec</vt:lpstr>
      <vt:lpstr>End to end demonstrator</vt:lpstr>
      <vt:lpstr>End to end demonstrator</vt:lpstr>
      <vt:lpstr>End to end demonstrator </vt:lpstr>
      <vt:lpstr>Demo: Contrail login</vt:lpstr>
      <vt:lpstr>Contrail Fed Portal Architecture (1)</vt:lpstr>
      <vt:lpstr>Architecture (2)</vt:lpstr>
      <vt:lpstr>Example: File access via portal</vt:lpstr>
      <vt:lpstr>Portal login – summary</vt:lpstr>
      <vt:lpstr>The future…?</vt:lpstr>
      <vt:lpstr>Wherefore art thou Moonshot</vt:lpstr>
      <vt:lpstr>RADIUS-in-a-slide</vt:lpstr>
      <vt:lpstr>The Future (i.e., long term)</vt:lpstr>
      <vt:lpstr>Federated Identity Management – Step Back</vt:lpstr>
      <vt:lpstr>Federated Identity Management - Building Federations</vt:lpstr>
      <vt:lpstr>Exercise: LoA – What determines the LoA?</vt:lpstr>
      <vt:lpstr>Exercise: LoA – What determines the LoA?</vt:lpstr>
      <vt:lpstr>Exercise: LoA – What determines the LoA?</vt:lpstr>
      <vt:lpstr>Exercise – Who determines the trust?</vt:lpstr>
      <vt:lpstr>Exercise – hands on!</vt:lpstr>
      <vt:lpstr>Further Reading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prospero</dc:creator>
  <cp:lastModifiedBy>Jensen, Jens (STFC,RAL,SC)</cp:lastModifiedBy>
  <cp:revision>96</cp:revision>
  <dcterms:created xsi:type="dcterms:W3CDTF">2011-09-18T11:03:52Z</dcterms:created>
  <dcterms:modified xsi:type="dcterms:W3CDTF">2013-07-22T20:08:30Z</dcterms:modified>
</cp:coreProperties>
</file>